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 id="2147483697" r:id="rId2"/>
  </p:sldMasterIdLst>
  <p:notesMasterIdLst>
    <p:notesMasterId r:id="rId14"/>
  </p:notesMasterIdLst>
  <p:handoutMasterIdLst>
    <p:handoutMasterId r:id="rId15"/>
  </p:handoutMasterIdLst>
  <p:sldIdLst>
    <p:sldId id="313" r:id="rId3"/>
    <p:sldId id="326" r:id="rId4"/>
    <p:sldId id="416" r:id="rId5"/>
    <p:sldId id="418" r:id="rId6"/>
    <p:sldId id="422" r:id="rId7"/>
    <p:sldId id="417" r:id="rId8"/>
    <p:sldId id="5013" r:id="rId9"/>
    <p:sldId id="5007" r:id="rId10"/>
    <p:sldId id="5008" r:id="rId11"/>
    <p:sldId id="425" r:id="rId12"/>
    <p:sldId id="320" r:id="rId13"/>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D38E29-DEA0-4E2D-A2C2-A7835A26F2CE}" v="31" dt="2026-09-28T22:36:46.210"/>
    <p1510:client id="{B730DF64-8449-BE4B-89BB-760AB7A93B61}" v="1220" dt="2026-09-28T23:41:06.9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8DB210-EB13-A149-883A-EE2A31F47B73}"/>
              </a:ext>
            </a:extLst>
          </p:cNvPr>
          <p:cNvSpPr>
            <a:spLocks noGrp="1"/>
          </p:cNvSpPr>
          <p:nvPr>
            <p:ph type="hdr" sz="quarter"/>
          </p:nvPr>
        </p:nvSpPr>
        <p:spPr>
          <a:xfrm>
            <a:off x="0" y="0"/>
            <a:ext cx="297180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4EC739F7-86B2-CF4E-AA70-0B9AD8EE2A83}"/>
              </a:ext>
            </a:extLst>
          </p:cNvPr>
          <p:cNvSpPr>
            <a:spLocks noGrp="1"/>
          </p:cNvSpPr>
          <p:nvPr>
            <p:ph type="dt" sz="quarter" idx="1"/>
          </p:nvPr>
        </p:nvSpPr>
        <p:spPr>
          <a:xfrm>
            <a:off x="3884613" y="0"/>
            <a:ext cx="2971800" cy="466434"/>
          </a:xfrm>
          <a:prstGeom prst="rect">
            <a:avLst/>
          </a:prstGeom>
        </p:spPr>
        <p:txBody>
          <a:bodyPr vert="horz" lIns="93177" tIns="46589" rIns="93177" bIns="46589" rtlCol="0"/>
          <a:lstStyle>
            <a:lvl1pPr algn="r">
              <a:defRPr sz="1200"/>
            </a:lvl1pPr>
          </a:lstStyle>
          <a:p>
            <a:fld id="{7D4F8CC4-A29E-6E49-9151-F9B72A9D33D3}" type="datetimeFigureOut">
              <a:rPr lang="en-US" smtClean="0"/>
              <a:t>9/28/2026</a:t>
            </a:fld>
            <a:endParaRPr lang="en-US"/>
          </a:p>
        </p:txBody>
      </p:sp>
      <p:sp>
        <p:nvSpPr>
          <p:cNvPr id="4" name="Footer Placeholder 3">
            <a:extLst>
              <a:ext uri="{FF2B5EF4-FFF2-40B4-BE49-F238E27FC236}">
                <a16:creationId xmlns:a16="http://schemas.microsoft.com/office/drawing/2014/main" id="{1DDA529E-E473-AE4C-9C45-F2D1232093C7}"/>
              </a:ext>
            </a:extLst>
          </p:cNvPr>
          <p:cNvSpPr>
            <a:spLocks noGrp="1"/>
          </p:cNvSpPr>
          <p:nvPr>
            <p:ph type="ftr" sz="quarter" idx="2"/>
          </p:nvPr>
        </p:nvSpPr>
        <p:spPr>
          <a:xfrm>
            <a:off x="0" y="8829968"/>
            <a:ext cx="297180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8DD0765-78DD-304B-BC91-DC312078AEA3}"/>
              </a:ext>
            </a:extLst>
          </p:cNvPr>
          <p:cNvSpPr>
            <a:spLocks noGrp="1"/>
          </p:cNvSpPr>
          <p:nvPr>
            <p:ph type="sldNum" sz="quarter" idx="3"/>
          </p:nvPr>
        </p:nvSpPr>
        <p:spPr>
          <a:xfrm>
            <a:off x="3884613" y="8829968"/>
            <a:ext cx="2971800" cy="466433"/>
          </a:xfrm>
          <a:prstGeom prst="rect">
            <a:avLst/>
          </a:prstGeom>
        </p:spPr>
        <p:txBody>
          <a:bodyPr vert="horz" lIns="93177" tIns="46589" rIns="93177" bIns="46589" rtlCol="0" anchor="b"/>
          <a:lstStyle>
            <a:lvl1pPr algn="r">
              <a:defRPr sz="1200"/>
            </a:lvl1pPr>
          </a:lstStyle>
          <a:p>
            <a:fld id="{350318BD-6533-094F-9D91-4FFF1FD405BF}" type="slidenum">
              <a:rPr lang="en-US" smtClean="0"/>
              <a:t>‹#›</a:t>
            </a:fld>
            <a:endParaRPr lang="en-US"/>
          </a:p>
        </p:txBody>
      </p:sp>
    </p:spTree>
    <p:extLst>
      <p:ext uri="{BB962C8B-B14F-4D97-AF65-F5344CB8AC3E}">
        <p14:creationId xmlns:p14="http://schemas.microsoft.com/office/powerpoint/2010/main" val="898764660"/>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15T15:56:32.339"/>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15T15:56:32.339"/>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3177" tIns="46589" rIns="93177" bIns="46589" rtlCol="0"/>
          <a:lstStyle>
            <a:lvl1pPr algn="r">
              <a:defRPr sz="1200"/>
            </a:lvl1pPr>
          </a:lstStyle>
          <a:p>
            <a:fld id="{098C3C3C-5A2C-4347-A3E2-BDD80BC8FA1B}" type="datetimeFigureOut">
              <a:rPr lang="en-US" smtClean="0"/>
              <a:t>9/28/2026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8"/>
            <a:ext cx="2971800" cy="466433"/>
          </a:xfrm>
          <a:prstGeom prst="rect">
            <a:avLst/>
          </a:prstGeom>
        </p:spPr>
        <p:txBody>
          <a:bodyPr vert="horz" lIns="93177" tIns="46589" rIns="93177" bIns="46589" rtlCol="0" anchor="b"/>
          <a:lstStyle>
            <a:lvl1pPr algn="r">
              <a:defRPr sz="1200"/>
            </a:lvl1pPr>
          </a:lstStyle>
          <a:p>
            <a:fld id="{BEBDEA7E-178E-864B-8C2E-0798EB40E608}" type="slidenum">
              <a:rPr lang="en-US" smtClean="0"/>
              <a:t>‹#›</a:t>
            </a:fld>
            <a:endParaRPr lang="en-US"/>
          </a:p>
        </p:txBody>
      </p:sp>
    </p:spTree>
    <p:extLst>
      <p:ext uri="{BB962C8B-B14F-4D97-AF65-F5344CB8AC3E}">
        <p14:creationId xmlns:p14="http://schemas.microsoft.com/office/powerpoint/2010/main" val="2500495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80709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62923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t>No multi-family</a:t>
            </a:r>
          </a:p>
          <a:p>
            <a:pPr eaLnBrk="1" hangingPunct="1">
              <a:spcBef>
                <a:spcPct val="0"/>
              </a:spcBef>
            </a:pPr>
            <a:r>
              <a:rPr lang="en-US"/>
              <a:t>Rental trailer</a:t>
            </a:r>
          </a:p>
          <a:p>
            <a:pPr eaLnBrk="1" hangingPunct="1">
              <a:spcBef>
                <a:spcPct val="0"/>
              </a:spcBef>
            </a:pPr>
            <a:endParaRPr lang="en-US"/>
          </a:p>
          <a:p>
            <a:pPr eaLnBrk="1" hangingPunct="1">
              <a:spcBef>
                <a:spcPct val="0"/>
              </a:spcBef>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3315E-FA63-40C1-8EDC-1C5ED0F5D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856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2FD2E-9273-E3DB-BDE6-136B30A4D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6F581-0AF9-A497-35C3-5E23A868BA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15F097-B7F3-7B49-71E8-79EB62FB9A8E}"/>
              </a:ext>
            </a:extLst>
          </p:cNvPr>
          <p:cNvSpPr>
            <a:spLocks noGrp="1"/>
          </p:cNvSpPr>
          <p:nvPr>
            <p:ph type="body" idx="1"/>
          </p:nvPr>
        </p:nvSpPr>
        <p:spPr/>
        <p:txBody>
          <a:bodyPr/>
          <a:lstStyle/>
          <a:p>
            <a:pPr eaLnBrk="1" hangingPunct="1">
              <a:spcBef>
                <a:spcPct val="0"/>
              </a:spcBef>
            </a:pPr>
            <a:endParaRPr lang="en-US"/>
          </a:p>
          <a:p>
            <a:pPr eaLnBrk="1" hangingPunct="1">
              <a:spcBef>
                <a:spcPct val="0"/>
              </a:spcBef>
            </a:pPr>
            <a:endParaRPr lang="en-US"/>
          </a:p>
          <a:p>
            <a:pPr eaLnBrk="1" hangingPunct="1">
              <a:spcBef>
                <a:spcPct val="0"/>
              </a:spcBef>
            </a:pPr>
            <a:endParaRPr lang="en-US"/>
          </a:p>
        </p:txBody>
      </p:sp>
      <p:sp>
        <p:nvSpPr>
          <p:cNvPr id="4" name="Slide Number Placeholder 3">
            <a:extLst>
              <a:ext uri="{FF2B5EF4-FFF2-40B4-BE49-F238E27FC236}">
                <a16:creationId xmlns:a16="http://schemas.microsoft.com/office/drawing/2014/main" id="{4343DFBC-E997-DDA5-D34C-D28A3D2E2DA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73315E-FA63-40C1-8EDC-1C5ED0F5D4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412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174F-ADFA-E661-9B80-50E8AB854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4E07D-B322-607D-5A8F-7127F0DD5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E1CD28-0785-B978-7E06-ED63F34E4F4E}"/>
              </a:ext>
            </a:extLst>
          </p:cNvPr>
          <p:cNvSpPr>
            <a:spLocks noGrp="1"/>
          </p:cNvSpPr>
          <p:nvPr>
            <p:ph type="body" idx="1"/>
          </p:nvPr>
        </p:nvSpPr>
        <p:spPr/>
        <p:txBody>
          <a:bodyPr/>
          <a:lstStyle/>
          <a:p>
            <a:r>
              <a:rPr lang="en-US"/>
              <a:t>Hand out one-page Abercrombie Report.</a:t>
            </a:r>
          </a:p>
          <a:p>
            <a:r>
              <a:rPr lang="en-US"/>
              <a:t>Permitting concerns for new training center – live fire, neighbors' environmental impact.</a:t>
            </a:r>
          </a:p>
          <a:p>
            <a:endParaRPr lang="en-US"/>
          </a:p>
        </p:txBody>
      </p:sp>
    </p:spTree>
    <p:extLst>
      <p:ext uri="{BB962C8B-B14F-4D97-AF65-F5344CB8AC3E}">
        <p14:creationId xmlns:p14="http://schemas.microsoft.com/office/powerpoint/2010/main" val="1406713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5340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A8C1-6696-CAD9-1464-99067C1742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E69EB-7CE4-BEAD-40C2-6CFBB2780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77383-3279-F93A-8BC4-3E21E70E1EAA}"/>
              </a:ext>
            </a:extLst>
          </p:cNvPr>
          <p:cNvSpPr>
            <a:spLocks noGrp="1"/>
          </p:cNvSpPr>
          <p:nvPr>
            <p:ph type="body" idx="1"/>
          </p:nvPr>
        </p:nvSpPr>
        <p:spPr/>
        <p:txBody>
          <a:bodyPr/>
          <a:lstStyle/>
          <a:p>
            <a:r>
              <a:t>The concept places the five-story DTC mid-rise at the back right, the ranch and walkout residential training block at back left, Parker Mainstreet at center, and the multifamily shell at center right. The roads and convertible parking court serve low-speed driver/operator training as well as everyday access. The complete program also includes the indoor drill hall, learning center, </a:t>
            </a:r>
            <a:r>
              <a:rPr err="1"/>
              <a:t>decon</a:t>
            </a:r>
            <a:r>
              <a:t> and rescue/utility training spaces.</a:t>
            </a:r>
          </a:p>
          <a:p>
            <a:endParaRPr/>
          </a:p>
          <a:p>
            <a:r>
              <a:t>The long-term operating split is JSF for recruit training and the new campus for incumbent training. Any live-fire areas would use Class B gas systems. The tower and multifamily shell are dry-training concepts.</a:t>
            </a:r>
          </a:p>
        </p:txBody>
      </p:sp>
      <p:sp>
        <p:nvSpPr>
          <p:cNvPr id="4" name="Slide Number Placeholder 3">
            <a:extLst>
              <a:ext uri="{FF2B5EF4-FFF2-40B4-BE49-F238E27FC236}">
                <a16:creationId xmlns:a16="http://schemas.microsoft.com/office/drawing/2014/main" id="{97BE4653-9FE3-5AB7-5ABD-1E659BD58E1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57447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original building ownership map remains the location reference. Callout 1 identifies the large red Fleet bay area. Callout 2 identifies the red offices below the pink common area and next to the blue area</a:t>
            </a:r>
            <a:r>
              <a:rPr lang="en-US"/>
              <a:t>. </a:t>
            </a:r>
            <a:r>
              <a:t> Those offices would support Learning and Development, including staff work and instruction preparation. Once the new Fleet/Logistics facility opens, available indoor classrooms and showers there can also support training. That shared support bridges the period until the Phase 3 staff and learning center opens. JSF keeps its recruit learning spaces</a:t>
            </a:r>
          </a:p>
          <a:p>
            <a:endParaRPr/>
          </a:p>
          <a:p>
            <a:r>
              <a:t>Yellow and green remain outside this reuse plan. Blue and pink remain shared spaces; this plan assumes no exclusive control of them. We can improve what is available within our existing SMFR areas as Fleet relocates.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would use the available </a:t>
            </a:r>
            <a:r>
              <a:rPr err="1"/>
              <a:t>drillground</a:t>
            </a:r>
            <a:r>
              <a:t> for Special Operations and continue evaluating the layout. The large rendering shows examples already represented in the interactive campus program: engineered trench props, confined-space pipe props, collapse and vehicle stabilization, and a modular maze. The end-of-property building would be evaluated for confined-space and maze training. Its location on the actual ownership map is the small separate SMFR building at the far right.</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D82FC-4749-01BF-4109-484C8A8E3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C79AC-0591-A901-DEFC-0039CF521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A5F61-82A6-D347-2A1B-305E1BB61C8E}"/>
              </a:ext>
            </a:extLst>
          </p:cNvPr>
          <p:cNvSpPr>
            <a:spLocks noGrp="1"/>
          </p:cNvSpPr>
          <p:nvPr>
            <p:ph type="body" idx="1"/>
          </p:nvPr>
        </p:nvSpPr>
        <p:spPr/>
        <p:txBody>
          <a:bodyPr/>
          <a:lstStyle/>
          <a:p>
            <a:pPr marL="228600" indent="-228600">
              <a:buAutoNum type="arabicPeriod"/>
            </a:pPr>
            <a:r>
              <a:rPr lang="en-US"/>
              <a:t>DCSO EVOC training site – shared facility</a:t>
            </a:r>
          </a:p>
        </p:txBody>
      </p:sp>
    </p:spTree>
    <p:extLst>
      <p:ext uri="{BB962C8B-B14F-4D97-AF65-F5344CB8AC3E}">
        <p14:creationId xmlns:p14="http://schemas.microsoft.com/office/powerpoint/2010/main" val="4185933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871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fontAlgn="base"/>
            <a:r>
              <a:rPr lang="en-US"/>
              <a:t>© South Metro Fire Rescue. All rights reserved.</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3024194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9189" y="0"/>
            <a:ext cx="10515600" cy="1014153"/>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422852"/>
            <a:ext cx="3200400" cy="365125"/>
          </a:xfrm>
        </p:spPr>
        <p:txBody>
          <a:bodyPr/>
          <a:lstStyle/>
          <a:p>
            <a:pPr fontAlgn="base"/>
            <a:r>
              <a:rPr lang="en-US"/>
              <a:t>© South Metro Fire Rescue. All rights reserved.</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20622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fontAlgn="base"/>
            <a:r>
              <a:rPr lang="en-US"/>
              <a:t>© South Metro Fire Rescue. All rights reserved.</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378724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fontAlgn="base"/>
            <a:r>
              <a:rPr lang="en-US"/>
              <a:t>© South Metro Fire Rescue. All rights reserved.</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373649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fontAlgn="base"/>
            <a:r>
              <a:rPr lang="en-US"/>
              <a:t>© South Metro Fire Rescue. All rights reserved.</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149903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fontAlgn="base"/>
            <a:r>
              <a:rPr lang="en-US"/>
              <a:t>© South Metro Fire Rescue. All rights reserved.</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2987254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base"/>
            <a:r>
              <a:rPr lang="en-US"/>
              <a:t>© South Metro Fire Rescue. All rights reserved.</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B4140B-C840-984B-AE95-429F0F12176B}" type="slidenum">
              <a:rPr lang="en-US" smtClean="0"/>
              <a:pPr/>
              <a:t>‹#›</a:t>
            </a:fld>
            <a:endParaRPr lang="en-US"/>
          </a:p>
        </p:txBody>
      </p:sp>
      <p:pic>
        <p:nvPicPr>
          <p:cNvPr id="5" name="Picture 4">
            <a:extLst>
              <a:ext uri="{FF2B5EF4-FFF2-40B4-BE49-F238E27FC236}">
                <a16:creationId xmlns:a16="http://schemas.microsoft.com/office/drawing/2014/main" id="{68C332A5-BB27-4B66-B498-B1D6592391D5}"/>
              </a:ext>
            </a:extLst>
          </p:cNvPr>
          <p:cNvPicPr>
            <a:picLocks noChangeAspect="1"/>
          </p:cNvPicPr>
          <p:nvPr userDrawn="1"/>
        </p:nvPicPr>
        <p:blipFill rotWithShape="1">
          <a:blip r:embed="rId2"/>
          <a:srcRect b="12222"/>
          <a:stretch/>
        </p:blipFill>
        <p:spPr>
          <a:xfrm>
            <a:off x="0" y="0"/>
            <a:ext cx="12192000" cy="6019800"/>
          </a:xfrm>
          <a:prstGeom prst="rect">
            <a:avLst/>
          </a:prstGeom>
        </p:spPr>
      </p:pic>
    </p:spTree>
    <p:extLst>
      <p:ext uri="{BB962C8B-B14F-4D97-AF65-F5344CB8AC3E}">
        <p14:creationId xmlns:p14="http://schemas.microsoft.com/office/powerpoint/2010/main" val="2273204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fontAlgn="base"/>
            <a:r>
              <a:rPr lang="en-US"/>
              <a:t>© South Metro Fire Rescue. All rights reserved.</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4140B-C840-984B-AE95-429F0F12176B}" type="slidenum">
              <a:rPr lang="en-US" smtClean="0"/>
              <a:pPr/>
              <a:t>‹#›</a:t>
            </a:fld>
            <a:endParaRPr lang="en-US"/>
          </a:p>
        </p:txBody>
      </p:sp>
      <p:pic>
        <p:nvPicPr>
          <p:cNvPr id="8" name="Picture 7">
            <a:extLst>
              <a:ext uri="{FF2B5EF4-FFF2-40B4-BE49-F238E27FC236}">
                <a16:creationId xmlns:a16="http://schemas.microsoft.com/office/drawing/2014/main" id="{E0FDF84C-D965-4FDC-9DC0-EB58C424B19F}"/>
              </a:ext>
            </a:extLst>
          </p:cNvPr>
          <p:cNvPicPr>
            <a:picLocks noChangeAspect="1"/>
          </p:cNvPicPr>
          <p:nvPr userDrawn="1"/>
        </p:nvPicPr>
        <p:blipFill rotWithShape="1">
          <a:blip r:embed="rId2"/>
          <a:srcRect b="12222"/>
          <a:stretch/>
        </p:blipFill>
        <p:spPr>
          <a:xfrm>
            <a:off x="0" y="0"/>
            <a:ext cx="12192000" cy="6019800"/>
          </a:xfrm>
          <a:prstGeom prst="rect">
            <a:avLst/>
          </a:prstGeom>
        </p:spPr>
      </p:pic>
    </p:spTree>
    <p:extLst>
      <p:ext uri="{BB962C8B-B14F-4D97-AF65-F5344CB8AC3E}">
        <p14:creationId xmlns:p14="http://schemas.microsoft.com/office/powerpoint/2010/main" val="119297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fontAlgn="base"/>
            <a:r>
              <a:rPr lang="en-US"/>
              <a:t>© South Metro Fire Rescue. All rights reserved.</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4053795162"/>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fontAlgn="base"/>
            <a:r>
              <a:rPr lang="en-US"/>
              <a:t>© South Metro Fire Rescue. All rights reserved.</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3994665205"/>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fontAlgn="base"/>
            <a:r>
              <a:rPr lang="en-US"/>
              <a:t>© South Metro Fire Rescue. All rights reserved.</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4140B-C840-984B-AE95-429F0F12176B}" type="slidenum">
              <a:rPr lang="en-US" smtClean="0"/>
              <a:pPr/>
              <a:t>‹#›</a:t>
            </a:fld>
            <a:endParaRPr lang="en-US"/>
          </a:p>
        </p:txBody>
      </p:sp>
    </p:spTree>
    <p:extLst>
      <p:ext uri="{BB962C8B-B14F-4D97-AF65-F5344CB8AC3E}">
        <p14:creationId xmlns:p14="http://schemas.microsoft.com/office/powerpoint/2010/main" val="1761366805"/>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A0C21-EF5F-BF4C-BB3D-DD564330DC3A}"/>
              </a:ext>
            </a:extLst>
          </p:cNvPr>
          <p:cNvSpPr>
            <a:spLocks noGrp="1"/>
          </p:cNvSpPr>
          <p:nvPr>
            <p:ph type="title"/>
          </p:nvPr>
        </p:nvSpPr>
        <p:spPr>
          <a:xfrm>
            <a:off x="831850" y="1709738"/>
            <a:ext cx="5334000" cy="2852737"/>
          </a:xfrm>
        </p:spPr>
        <p:txBody>
          <a:bodyPr anchor="b">
            <a:normAutofit/>
          </a:bodyPr>
          <a:lstStyle>
            <a:lvl1pPr>
              <a:defRPr sz="56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50F25B6-4984-FA48-AE1F-BC8316D09B8E}"/>
              </a:ext>
            </a:extLst>
          </p:cNvPr>
          <p:cNvSpPr>
            <a:spLocks noGrp="1"/>
          </p:cNvSpPr>
          <p:nvPr>
            <p:ph type="body" idx="1"/>
          </p:nvPr>
        </p:nvSpPr>
        <p:spPr>
          <a:xfrm>
            <a:off x="831850" y="4589463"/>
            <a:ext cx="53340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80723DB9-E35B-E141-8632-BD41D770A16D}"/>
              </a:ext>
            </a:extLst>
          </p:cNvPr>
          <p:cNvSpPr>
            <a:spLocks noGrp="1"/>
          </p:cNvSpPr>
          <p:nvPr>
            <p:ph type="dt" sz="half" idx="2"/>
          </p:nvPr>
        </p:nvSpPr>
        <p:spPr>
          <a:xfrm>
            <a:off x="198783" y="6492875"/>
            <a:ext cx="5334000" cy="288235"/>
          </a:xfrm>
          <a:prstGeom prst="rect">
            <a:avLst/>
          </a:prstGeom>
        </p:spPr>
        <p:txBody>
          <a:bodyPr/>
          <a:lstStyle>
            <a:lvl1pPr>
              <a:defRPr lang="en-US" sz="1000" smtClean="0">
                <a:solidFill>
                  <a:schemeClr val="tx1">
                    <a:lumMod val="50000"/>
                    <a:lumOff val="50000"/>
                  </a:schemeClr>
                </a:solidFill>
                <a:effectLst/>
              </a:defRPr>
            </a:lvl1pPr>
          </a:lstStyle>
          <a:p>
            <a:pPr fontAlgn="base"/>
            <a:r>
              <a:rPr lang="en-US"/>
              <a:t>© South Metro Fire Rescue. All rights reserved.</a:t>
            </a:r>
          </a:p>
        </p:txBody>
      </p:sp>
      <p:sp>
        <p:nvSpPr>
          <p:cNvPr id="8" name="Slide Number Placeholder 5">
            <a:extLst>
              <a:ext uri="{FF2B5EF4-FFF2-40B4-BE49-F238E27FC236}">
                <a16:creationId xmlns:a16="http://schemas.microsoft.com/office/drawing/2014/main" id="{B6AB5B3F-82A8-9444-91B2-10B26A18D4F8}"/>
              </a:ext>
            </a:extLst>
          </p:cNvPr>
          <p:cNvSpPr>
            <a:spLocks noGrp="1"/>
          </p:cNvSpPr>
          <p:nvPr>
            <p:ph type="sldNum" sz="quarter" idx="4"/>
          </p:nvPr>
        </p:nvSpPr>
        <p:spPr>
          <a:xfrm>
            <a:off x="9180444" y="6492874"/>
            <a:ext cx="2812773" cy="288235"/>
          </a:xfrm>
          <a:prstGeom prst="rect">
            <a:avLst/>
          </a:prstGeom>
        </p:spPr>
        <p:txBody>
          <a:bodyPr/>
          <a:lstStyle>
            <a:lvl1pPr algn="r">
              <a:defRPr sz="1000" b="0">
                <a:solidFill>
                  <a:schemeClr val="tx1">
                    <a:lumMod val="50000"/>
                    <a:lumOff val="50000"/>
                  </a:schemeClr>
                </a:solidFill>
              </a:defRPr>
            </a:lvl1pPr>
          </a:lstStyle>
          <a:p>
            <a:fld id="{37B4140B-C840-984B-AE95-429F0F12176B}" type="slidenum">
              <a:rPr lang="en-US" smtClean="0"/>
              <a:pPr/>
              <a:t>‹#›</a:t>
            </a:fld>
            <a:endParaRPr lang="en-US"/>
          </a:p>
        </p:txBody>
      </p:sp>
      <p:sp>
        <p:nvSpPr>
          <p:cNvPr id="6" name="Picture Placeholder 2">
            <a:extLst>
              <a:ext uri="{FF2B5EF4-FFF2-40B4-BE49-F238E27FC236}">
                <a16:creationId xmlns:a16="http://schemas.microsoft.com/office/drawing/2014/main" id="{37C1907D-FCCD-9648-90E9-54BE2BD75674}"/>
              </a:ext>
            </a:extLst>
          </p:cNvPr>
          <p:cNvSpPr>
            <a:spLocks noGrp="1"/>
          </p:cNvSpPr>
          <p:nvPr>
            <p:ph type="pic" idx="10"/>
          </p:nvPr>
        </p:nvSpPr>
        <p:spPr>
          <a:xfrm>
            <a:off x="6469380" y="2179320"/>
            <a:ext cx="4886008" cy="39103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70702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91CEF8A-362A-7540-B61F-A528011BB957}"/>
              </a:ext>
            </a:extLst>
          </p:cNvPr>
          <p:cNvPicPr>
            <a:picLocks noChangeAspect="1"/>
          </p:cNvPicPr>
          <p:nvPr userDrawn="1"/>
        </p:nvPicPr>
        <p:blipFill rotWithShape="1">
          <a:blip r:embed="rId2"/>
          <a:srcRect b="12222"/>
          <a:stretch/>
        </p:blipFill>
        <p:spPr>
          <a:xfrm>
            <a:off x="0" y="0"/>
            <a:ext cx="12192000" cy="6019800"/>
          </a:xfrm>
          <a:prstGeom prst="rect">
            <a:avLst/>
          </a:prstGeom>
        </p:spPr>
      </p:pic>
      <p:sp>
        <p:nvSpPr>
          <p:cNvPr id="12" name="Text Placeholder 3">
            <a:extLst>
              <a:ext uri="{FF2B5EF4-FFF2-40B4-BE49-F238E27FC236}">
                <a16:creationId xmlns:a16="http://schemas.microsoft.com/office/drawing/2014/main" id="{64240709-2BC0-BA47-8D80-CF2BCFECEEE2}"/>
              </a:ext>
            </a:extLst>
          </p:cNvPr>
          <p:cNvSpPr>
            <a:spLocks noGrp="1"/>
          </p:cNvSpPr>
          <p:nvPr>
            <p:ph type="body" sz="half" idx="11"/>
          </p:nvPr>
        </p:nvSpPr>
        <p:spPr>
          <a:xfrm>
            <a:off x="839788" y="2933700"/>
            <a:ext cx="3932237" cy="2935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025FB210-49F7-F649-8F0D-85DDB2839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Date Placeholder 3">
            <a:extLst>
              <a:ext uri="{FF2B5EF4-FFF2-40B4-BE49-F238E27FC236}">
                <a16:creationId xmlns:a16="http://schemas.microsoft.com/office/drawing/2014/main" id="{AF0CA418-6C0B-8A4F-BA03-4AA0724BAF7C}"/>
              </a:ext>
            </a:extLst>
          </p:cNvPr>
          <p:cNvSpPr>
            <a:spLocks noGrp="1"/>
          </p:cNvSpPr>
          <p:nvPr>
            <p:ph type="dt" sz="half" idx="10"/>
          </p:nvPr>
        </p:nvSpPr>
        <p:spPr>
          <a:xfrm>
            <a:off x="198783" y="6492875"/>
            <a:ext cx="5334000" cy="288235"/>
          </a:xfrm>
          <a:prstGeom prst="rect">
            <a:avLst/>
          </a:prstGeom>
        </p:spPr>
        <p:txBody>
          <a:bodyPr/>
          <a:lstStyle>
            <a:lvl1pPr>
              <a:defRPr lang="en-US" sz="1000" smtClean="0">
                <a:solidFill>
                  <a:schemeClr val="tx1">
                    <a:lumMod val="50000"/>
                    <a:lumOff val="50000"/>
                  </a:schemeClr>
                </a:solidFill>
                <a:effectLst/>
              </a:defRPr>
            </a:lvl1pPr>
          </a:lstStyle>
          <a:p>
            <a:pPr fontAlgn="base"/>
            <a:r>
              <a:rPr lang="en-US"/>
              <a:t>© South Metro Fire Rescue. All rights reserved.</a:t>
            </a:r>
          </a:p>
        </p:txBody>
      </p:sp>
      <p:sp>
        <p:nvSpPr>
          <p:cNvPr id="9" name="Slide Number Placeholder 5">
            <a:extLst>
              <a:ext uri="{FF2B5EF4-FFF2-40B4-BE49-F238E27FC236}">
                <a16:creationId xmlns:a16="http://schemas.microsoft.com/office/drawing/2014/main" id="{6F411081-C263-A145-9B0E-261740974BD4}"/>
              </a:ext>
            </a:extLst>
          </p:cNvPr>
          <p:cNvSpPr>
            <a:spLocks noGrp="1"/>
          </p:cNvSpPr>
          <p:nvPr>
            <p:ph type="sldNum" sz="quarter" idx="4"/>
          </p:nvPr>
        </p:nvSpPr>
        <p:spPr>
          <a:xfrm>
            <a:off x="9180444" y="6492874"/>
            <a:ext cx="2812773" cy="288235"/>
          </a:xfrm>
          <a:prstGeom prst="rect">
            <a:avLst/>
          </a:prstGeom>
        </p:spPr>
        <p:txBody>
          <a:bodyPr/>
          <a:lstStyle>
            <a:lvl1pPr algn="r">
              <a:defRPr sz="1000" b="0">
                <a:solidFill>
                  <a:schemeClr val="tx1">
                    <a:lumMod val="50000"/>
                    <a:lumOff val="50000"/>
                  </a:schemeClr>
                </a:solidFill>
              </a:defRPr>
            </a:lvl1pPr>
          </a:lstStyle>
          <a:p>
            <a:fld id="{37B4140B-C840-984B-AE95-429F0F12176B}" type="slidenum">
              <a:rPr lang="en-US" smtClean="0"/>
              <a:pPr/>
              <a:t>‹#›</a:t>
            </a:fld>
            <a:endParaRPr lang="en-US"/>
          </a:p>
        </p:txBody>
      </p:sp>
      <p:sp>
        <p:nvSpPr>
          <p:cNvPr id="13" name="Title 1">
            <a:extLst>
              <a:ext uri="{FF2B5EF4-FFF2-40B4-BE49-F238E27FC236}">
                <a16:creationId xmlns:a16="http://schemas.microsoft.com/office/drawing/2014/main" id="{B82AFDD7-E13C-3049-98F4-F8EDC8E668FA}"/>
              </a:ext>
            </a:extLst>
          </p:cNvPr>
          <p:cNvSpPr>
            <a:spLocks noGrp="1"/>
          </p:cNvSpPr>
          <p:nvPr>
            <p:ph type="title"/>
          </p:nvPr>
        </p:nvSpPr>
        <p:spPr>
          <a:xfrm>
            <a:off x="839788" y="1783080"/>
            <a:ext cx="3932237" cy="999808"/>
          </a:xfrm>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811565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DF25E6B-1581-44C3-8CB2-9EBCA3049082}"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3932431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25E6B-1581-44C3-8CB2-9EBCA3049082}"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140904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25E6B-1581-44C3-8CB2-9EBCA3049082}"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1983985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25E6B-1581-44C3-8CB2-9EBCA3049082}"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2648274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25E6B-1581-44C3-8CB2-9EBCA3049082}"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2158847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25E6B-1581-44C3-8CB2-9EBCA3049082}"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3440830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25E6B-1581-44C3-8CB2-9EBCA3049082}"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3776045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F25E6B-1581-44C3-8CB2-9EBCA3049082}"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605031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F25E6B-1581-44C3-8CB2-9EBCA3049082}"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16367462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25E6B-1581-44C3-8CB2-9EBCA3049082}"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3102738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25E6B-1581-44C3-8CB2-9EBCA3049082}"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26A38-40A1-4B91-90C5-6A56DB2A2FE8}" type="slidenum">
              <a:rPr lang="en-US" smtClean="0"/>
              <a:t>‹#›</a:t>
            </a:fld>
            <a:endParaRPr lang="en-US"/>
          </a:p>
        </p:txBody>
      </p:sp>
    </p:spTree>
    <p:extLst>
      <p:ext uri="{BB962C8B-B14F-4D97-AF65-F5344CB8AC3E}">
        <p14:creationId xmlns:p14="http://schemas.microsoft.com/office/powerpoint/2010/main" val="1474876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r>
              <a:rPr lang="en-US"/>
              <a:t>© South Metro Fire Rescue. All rights reserved.</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4140B-C840-984B-AE95-429F0F12176B}" type="slidenum">
              <a:rPr lang="en-US" smtClean="0"/>
              <a:pPr/>
              <a:t>‹#›</a:t>
            </a:fld>
            <a:endParaRPr lang="en-US"/>
          </a:p>
        </p:txBody>
      </p:sp>
      <p:pic>
        <p:nvPicPr>
          <p:cNvPr id="7" name="Picture 6">
            <a:extLst>
              <a:ext uri="{FF2B5EF4-FFF2-40B4-BE49-F238E27FC236}">
                <a16:creationId xmlns:a16="http://schemas.microsoft.com/office/drawing/2014/main" id="{32414B7A-CE22-491A-90DA-C2FF0ED04B6E}"/>
              </a:ext>
            </a:extLst>
          </p:cNvPr>
          <p:cNvPicPr>
            <a:picLocks noChangeAspect="1"/>
          </p:cNvPicPr>
          <p:nvPr userDrawn="1"/>
        </p:nvPicPr>
        <p:blipFill>
          <a:blip r:embed="rId15"/>
          <a:stretch>
            <a:fillRect/>
          </a:stretch>
        </p:blipFill>
        <p:spPr>
          <a:xfrm>
            <a:off x="0" y="0"/>
            <a:ext cx="12192000" cy="6858000"/>
          </a:xfrm>
          <a:prstGeom prst="rect">
            <a:avLst/>
          </a:prstGeom>
        </p:spPr>
      </p:pic>
    </p:spTree>
    <p:extLst>
      <p:ext uri="{BB962C8B-B14F-4D97-AF65-F5344CB8AC3E}">
        <p14:creationId xmlns:p14="http://schemas.microsoft.com/office/powerpoint/2010/main" val="259447477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59" r:id="rId12"/>
    <p:sldLayoutId id="2147483657"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25E6B-1581-44C3-8CB2-9EBCA3049082}" type="datetimeFigureOut">
              <a:rPr lang="en-US" smtClean="0"/>
              <a:t>9/28/2026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26A38-40A1-4B91-90C5-6A56DB2A2FE8}" type="slidenum">
              <a:rPr lang="en-US" smtClean="0"/>
              <a:t>‹#›</a:t>
            </a:fld>
            <a:endParaRPr lang="en-US"/>
          </a:p>
        </p:txBody>
      </p:sp>
    </p:spTree>
    <p:extLst>
      <p:ext uri="{BB962C8B-B14F-4D97-AF65-F5344CB8AC3E}">
        <p14:creationId xmlns:p14="http://schemas.microsoft.com/office/powerpoint/2010/main" val="141412192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customXml" Target="../ink/ink1.xml"/><Relationship Id="rId4" Type="http://schemas.openxmlformats.org/officeDocument/2006/relationships/image" Target="../media/image9.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customXml" Target="../ink/ink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B0106-49FF-469B-B3DB-75CF113E7D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42345C-EE6A-4558-886D-1F879CB841F0}"/>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58588A44-7E5E-403A-A36E-75EB668F56AF}"/>
              </a:ext>
            </a:extLst>
          </p:cNvPr>
          <p:cNvSpPr>
            <a:spLocks noGrp="1"/>
          </p:cNvSpPr>
          <p:nvPr>
            <p:ph type="body" sz="half" idx="2"/>
          </p:nvPr>
        </p:nvSpPr>
        <p:spPr/>
        <p:txBody>
          <a:bodyPr/>
          <a:lstStyle/>
          <a:p>
            <a:endParaRPr lang="en-US"/>
          </a:p>
        </p:txBody>
      </p:sp>
      <p:sp>
        <p:nvSpPr>
          <p:cNvPr id="5" name="Date Placeholder 4">
            <a:extLst>
              <a:ext uri="{FF2B5EF4-FFF2-40B4-BE49-F238E27FC236}">
                <a16:creationId xmlns:a16="http://schemas.microsoft.com/office/drawing/2014/main" id="{6BEBBE66-CA35-431B-BFBE-02F9F7556AC0}"/>
              </a:ext>
            </a:extLst>
          </p:cNvPr>
          <p:cNvSpPr>
            <a:spLocks noGrp="1"/>
          </p:cNvSpPr>
          <p:nvPr>
            <p:ph type="dt" sz="half" idx="10"/>
          </p:nvPr>
        </p:nvSpPr>
        <p:spPr/>
        <p:txBody>
          <a:bodyPr/>
          <a:lstStyle/>
          <a:p>
            <a:pPr fontAlgn="base"/>
            <a:r>
              <a:rPr lang="en-US"/>
              <a:t>© South Metro Fire Rescue. All rights reserved.</a:t>
            </a:r>
          </a:p>
        </p:txBody>
      </p:sp>
      <p:sp>
        <p:nvSpPr>
          <p:cNvPr id="6" name="Slide Number Placeholder 5">
            <a:extLst>
              <a:ext uri="{FF2B5EF4-FFF2-40B4-BE49-F238E27FC236}">
                <a16:creationId xmlns:a16="http://schemas.microsoft.com/office/drawing/2014/main" id="{5041BB19-8732-436E-8D97-4D0E626C4958}"/>
              </a:ext>
            </a:extLst>
          </p:cNvPr>
          <p:cNvSpPr>
            <a:spLocks noGrp="1"/>
          </p:cNvSpPr>
          <p:nvPr>
            <p:ph type="sldNum" sz="quarter" idx="12"/>
          </p:nvPr>
        </p:nvSpPr>
        <p:spPr/>
        <p:txBody>
          <a:bodyPr/>
          <a:lstStyle/>
          <a:p>
            <a:fld id="{37B4140B-C840-984B-AE95-429F0F12176B}" type="slidenum">
              <a:rPr lang="en-US" smtClean="0"/>
              <a:pPr/>
              <a:t>1</a:t>
            </a:fld>
            <a:endParaRPr lang="en-US"/>
          </a:p>
        </p:txBody>
      </p:sp>
      <p:pic>
        <p:nvPicPr>
          <p:cNvPr id="7" name="Picture 6">
            <a:extLst>
              <a:ext uri="{FF2B5EF4-FFF2-40B4-BE49-F238E27FC236}">
                <a16:creationId xmlns:a16="http://schemas.microsoft.com/office/drawing/2014/main" id="{D6A3F718-17BB-4DE4-A412-8E4419EEAF62}"/>
              </a:ext>
            </a:extLst>
          </p:cNvPr>
          <p:cNvPicPr>
            <a:picLocks noChangeAspect="1"/>
          </p:cNvPicPr>
          <p:nvPr/>
        </p:nvPicPr>
        <p:blipFill>
          <a:blip r:embed="rId3"/>
          <a:stretch>
            <a:fillRect/>
          </a:stretch>
        </p:blipFill>
        <p:spPr>
          <a:xfrm>
            <a:off x="-1" y="0"/>
            <a:ext cx="14797637" cy="4508150"/>
          </a:xfrm>
          <a:prstGeom prst="rect">
            <a:avLst/>
          </a:prstGeom>
        </p:spPr>
      </p:pic>
      <p:pic>
        <p:nvPicPr>
          <p:cNvPr id="8" name="Picture 7">
            <a:extLst>
              <a:ext uri="{FF2B5EF4-FFF2-40B4-BE49-F238E27FC236}">
                <a16:creationId xmlns:a16="http://schemas.microsoft.com/office/drawing/2014/main" id="{340F42AC-F55B-443D-A0CE-2D5F3D1754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46108"/>
            <a:ext cx="12192000" cy="3133123"/>
          </a:xfrm>
          <a:prstGeom prst="rect">
            <a:avLst/>
          </a:prstGeom>
        </p:spPr>
      </p:pic>
      <p:sp>
        <p:nvSpPr>
          <p:cNvPr id="9" name="Title 6">
            <a:extLst>
              <a:ext uri="{FF2B5EF4-FFF2-40B4-BE49-F238E27FC236}">
                <a16:creationId xmlns:a16="http://schemas.microsoft.com/office/drawing/2014/main" id="{6425D5DB-14AE-4279-B9CB-B290E4D94142}"/>
              </a:ext>
            </a:extLst>
          </p:cNvPr>
          <p:cNvSpPr txBox="1">
            <a:spLocks/>
          </p:cNvSpPr>
          <p:nvPr/>
        </p:nvSpPr>
        <p:spPr>
          <a:xfrm>
            <a:off x="5004620" y="2911635"/>
            <a:ext cx="12192000" cy="105155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a:solidFill>
                  <a:schemeClr val="bg1"/>
                </a:solidFill>
                <a:latin typeface="Bookman Old Style" panose="02050604050505020204" pitchFamily="18" charset="0"/>
              </a:rPr>
              <a:t>South Metro Fire Rescue</a:t>
            </a:r>
          </a:p>
        </p:txBody>
      </p:sp>
      <p:sp>
        <p:nvSpPr>
          <p:cNvPr id="10" name="Title 6">
            <a:extLst>
              <a:ext uri="{FF2B5EF4-FFF2-40B4-BE49-F238E27FC236}">
                <a16:creationId xmlns:a16="http://schemas.microsoft.com/office/drawing/2014/main" id="{A7EB1EB0-105B-4192-865B-DC2FF403D32A}"/>
              </a:ext>
            </a:extLst>
          </p:cNvPr>
          <p:cNvSpPr txBox="1">
            <a:spLocks/>
          </p:cNvSpPr>
          <p:nvPr/>
        </p:nvSpPr>
        <p:spPr>
          <a:xfrm>
            <a:off x="3864180" y="4756132"/>
            <a:ext cx="7708388" cy="1473980"/>
          </a:xfrm>
          <a:prstGeom prst="rect">
            <a:avLst/>
          </a:prstGeom>
        </p:spPr>
        <p:txBody>
          <a:bodyPr vert="horz" lIns="91440" tIns="45720" rIns="91440" bIns="45720" rtlCol="0" anchor="ctr">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4200" b="1" i="1">
                <a:solidFill>
                  <a:srgbClr val="002060"/>
                </a:solidFill>
              </a:rPr>
              <a:t> </a:t>
            </a:r>
          </a:p>
          <a:p>
            <a:pPr algn="r"/>
            <a:r>
              <a:rPr lang="en-US" sz="4200" b="1" i="1">
                <a:solidFill>
                  <a:srgbClr val="002060"/>
                </a:solidFill>
              </a:rPr>
              <a:t>Training Facilities Overview</a:t>
            </a:r>
          </a:p>
          <a:p>
            <a:pPr algn="r"/>
            <a:endParaRPr lang="en-US" sz="2800" b="1" i="1">
              <a:solidFill>
                <a:srgbClr val="002060"/>
              </a:solidFill>
            </a:endParaRPr>
          </a:p>
          <a:p>
            <a:pPr algn="r"/>
            <a:r>
              <a:rPr lang="en-US" sz="2800" b="1" i="1">
                <a:solidFill>
                  <a:srgbClr val="002060"/>
                </a:solidFill>
              </a:rPr>
              <a:t>September 28, 2026</a:t>
            </a:r>
          </a:p>
        </p:txBody>
      </p:sp>
      <p:grpSp>
        <p:nvGrpSpPr>
          <p:cNvPr id="11" name="Group 10">
            <a:extLst>
              <a:ext uri="{FF2B5EF4-FFF2-40B4-BE49-F238E27FC236}">
                <a16:creationId xmlns:a16="http://schemas.microsoft.com/office/drawing/2014/main" id="{6D7468AA-9052-48A5-BC01-6A0964620CD5}"/>
              </a:ext>
            </a:extLst>
          </p:cNvPr>
          <p:cNvGrpSpPr>
            <a:grpSpLocks/>
          </p:cNvGrpSpPr>
          <p:nvPr/>
        </p:nvGrpSpPr>
        <p:grpSpPr bwMode="auto">
          <a:xfrm>
            <a:off x="2811979" y="4995512"/>
            <a:ext cx="487045" cy="320040"/>
            <a:chOff x="10217" y="9410"/>
            <a:chExt cx="1565" cy="590"/>
          </a:xfrm>
        </p:grpSpPr>
        <p:sp>
          <p:nvSpPr>
            <p:cNvPr id="12" name="AutoShape 8">
              <a:extLst>
                <a:ext uri="{FF2B5EF4-FFF2-40B4-BE49-F238E27FC236}">
                  <a16:creationId xmlns:a16="http://schemas.microsoft.com/office/drawing/2014/main" id="{FECEBBF1-1F9B-424D-BBDD-4B0E274322F1}"/>
                </a:ext>
              </a:extLst>
            </p:cNvPr>
            <p:cNvSpPr>
              <a:spLocks noChangeArrowheads="1"/>
            </p:cNvSpPr>
            <p:nvPr/>
          </p:nvSpPr>
          <p:spPr bwMode="auto">
            <a:xfrm>
              <a:off x="11100" y="9410"/>
              <a:ext cx="682" cy="590"/>
            </a:xfrm>
            <a:prstGeom prst="chevron">
              <a:avLst>
                <a:gd name="adj" fmla="val 60312"/>
              </a:avLst>
            </a:prstGeom>
            <a:solidFill>
              <a:schemeClr val="bg2">
                <a:lumMod val="75000"/>
              </a:schemeClr>
            </a:solidFill>
            <a:extLst>
              <a:ext uri="{91240B29-F687-4F45-9708-019B960494DF}">
                <a14:hiddenLine xmlns:a14="http://schemas.microsoft.com/office/drawing/2010/main" w="9525">
                  <a:solidFill>
                    <a:srgbClr val="FFFFFF"/>
                  </a:solidFill>
                  <a:miter lim="800000"/>
                  <a:headEnd/>
                  <a:tailEnd/>
                </a14:hiddenLine>
              </a:ext>
              <a:ext uri="{53640926-AAD7-44D8-BBD7-CCE9431645EC}">
                <a14:shadowObscured xmlns:a14="http://schemas.microsoft.com/office/drawing/2010/main" val="1"/>
              </a:ext>
            </a:extLst>
          </p:spPr>
          <p:txBody>
            <a:bodyPr rot="0" vert="horz" wrap="square" lIns="91440" tIns="45720" rIns="91440" bIns="45720" anchor="t" anchorCtr="0" upright="1">
              <a:noAutofit/>
            </a:bodyPr>
            <a:lstStyle/>
            <a:p>
              <a:endParaRPr lang="en-US"/>
            </a:p>
          </p:txBody>
        </p:sp>
        <p:sp>
          <p:nvSpPr>
            <p:cNvPr id="13" name="AutoShape 9">
              <a:extLst>
                <a:ext uri="{FF2B5EF4-FFF2-40B4-BE49-F238E27FC236}">
                  <a16:creationId xmlns:a16="http://schemas.microsoft.com/office/drawing/2014/main" id="{8F9C355E-5E5B-411D-A82C-70DDD1EC60AD}"/>
                </a:ext>
              </a:extLst>
            </p:cNvPr>
            <p:cNvSpPr>
              <a:spLocks noChangeArrowheads="1"/>
            </p:cNvSpPr>
            <p:nvPr/>
          </p:nvSpPr>
          <p:spPr bwMode="auto">
            <a:xfrm>
              <a:off x="10659" y="9410"/>
              <a:ext cx="682" cy="590"/>
            </a:xfrm>
            <a:prstGeom prst="chevron">
              <a:avLst>
                <a:gd name="adj" fmla="val 60312"/>
              </a:avLst>
            </a:prstGeom>
            <a:solidFill>
              <a:schemeClr val="bg2">
                <a:lumMod val="50000"/>
              </a:schemeClr>
            </a:solidFill>
            <a:extLst>
              <a:ext uri="{91240B29-F687-4F45-9708-019B960494DF}">
                <a14:hiddenLine xmlns:a14="http://schemas.microsoft.com/office/drawing/2010/main" w="9525">
                  <a:solidFill>
                    <a:srgbClr val="FFFFFF"/>
                  </a:solidFill>
                  <a:miter lim="800000"/>
                  <a:headEnd/>
                  <a:tailEnd/>
                </a14:hiddenLine>
              </a:ext>
              <a:ext uri="{53640926-AAD7-44D8-BBD7-CCE9431645EC}">
                <a14:shadowObscured xmlns:a14="http://schemas.microsoft.com/office/drawing/2010/main" val="1"/>
              </a:ext>
            </a:extLst>
          </p:spPr>
          <p:txBody>
            <a:bodyPr rot="0" vert="horz" wrap="square" lIns="91440" tIns="45720" rIns="91440" bIns="45720" anchor="t" anchorCtr="0" upright="1">
              <a:noAutofit/>
            </a:bodyPr>
            <a:lstStyle/>
            <a:p>
              <a:endParaRPr lang="en-US"/>
            </a:p>
          </p:txBody>
        </p:sp>
        <p:sp>
          <p:nvSpPr>
            <p:cNvPr id="14" name="AutoShape 10">
              <a:extLst>
                <a:ext uri="{FF2B5EF4-FFF2-40B4-BE49-F238E27FC236}">
                  <a16:creationId xmlns:a16="http://schemas.microsoft.com/office/drawing/2014/main" id="{3F3CAF07-D304-4F9F-AFDC-5995E2311BEB}"/>
                </a:ext>
              </a:extLst>
            </p:cNvPr>
            <p:cNvSpPr>
              <a:spLocks noChangeArrowheads="1"/>
            </p:cNvSpPr>
            <p:nvPr/>
          </p:nvSpPr>
          <p:spPr bwMode="auto">
            <a:xfrm>
              <a:off x="10217" y="9410"/>
              <a:ext cx="682" cy="590"/>
            </a:xfrm>
            <a:prstGeom prst="chevron">
              <a:avLst>
                <a:gd name="adj" fmla="val 57613"/>
              </a:avLst>
            </a:prstGeom>
            <a:solidFill>
              <a:schemeClr val="bg2">
                <a:lumMod val="25000"/>
              </a:schemeClr>
            </a:solidFill>
            <a:extLst>
              <a:ext uri="{91240B29-F687-4F45-9708-019B960494DF}">
                <a14:hiddenLine xmlns:a14="http://schemas.microsoft.com/office/drawing/2010/main" w="9525">
                  <a:solidFill>
                    <a:srgbClr val="FFFFFF"/>
                  </a:solidFill>
                  <a:miter lim="800000"/>
                  <a:headEnd/>
                  <a:tailEnd/>
                </a14:hiddenLine>
              </a:ext>
              <a:ext uri="{53640926-AAD7-44D8-BBD7-CCE9431645EC}">
                <a14:shadowObscured xmlns:a14="http://schemas.microsoft.com/office/drawing/2010/main" val="1"/>
              </a:ext>
            </a:extLst>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1933457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2B88E73-3C67-4A7B-8C8D-3176703D6A90}"/>
              </a:ext>
            </a:extLst>
          </p:cNvPr>
          <p:cNvSpPr>
            <a:spLocks noGrp="1"/>
          </p:cNvSpPr>
          <p:nvPr>
            <p:ph type="dt" sz="half" idx="10"/>
          </p:nvPr>
        </p:nvSpPr>
        <p:spPr>
          <a:xfrm>
            <a:off x="838200" y="6356350"/>
            <a:ext cx="2743200" cy="365125"/>
          </a:xfrm>
        </p:spPr>
        <p:txBody>
          <a:bodyPr>
            <a:normAutofit/>
          </a:bodyPr>
          <a:lstStyle/>
          <a:p>
            <a:pPr marL="0" marR="0" lvl="0" indent="0" algn="l" defTabSz="457200" rtl="0" eaLnBrk="1" fontAlgn="base" latinLnBrk="0" hangingPunct="1">
              <a:lnSpc>
                <a:spcPct val="9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 South Metro Fire Rescue. All rights reserved.</a:t>
            </a:r>
          </a:p>
        </p:txBody>
      </p:sp>
      <p:sp>
        <p:nvSpPr>
          <p:cNvPr id="5" name="Slide Number Placeholder 4">
            <a:extLst>
              <a:ext uri="{FF2B5EF4-FFF2-40B4-BE49-F238E27FC236}">
                <a16:creationId xmlns:a16="http://schemas.microsoft.com/office/drawing/2014/main" id="{4C01DD50-BB83-4809-B69C-4B3BB68AB721}"/>
              </a:ext>
            </a:extLst>
          </p:cNvPr>
          <p:cNvSpPr>
            <a:spLocks noGrp="1"/>
          </p:cNvSpPr>
          <p:nvPr>
            <p:ph type="sldNum" sz="quarter" idx="12"/>
          </p:nvPr>
        </p:nvSpPr>
        <p:spPr>
          <a:xfrm>
            <a:off x="8610600" y="6356350"/>
            <a:ext cx="2743200"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37B4140B-C840-984B-AE95-429F0F12176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424F4170-528F-42D5-9D21-E6B18A0E3875}"/>
              </a:ext>
            </a:extLst>
          </p:cNvPr>
          <p:cNvSpPr txBox="1">
            <a:spLocks/>
          </p:cNvSpPr>
          <p:nvPr/>
        </p:nvSpPr>
        <p:spPr>
          <a:xfrm>
            <a:off x="0" y="16945"/>
            <a:ext cx="12191999" cy="9845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a:ln>
                  <a:noFill/>
                </a:ln>
                <a:solidFill>
                  <a:prstClr val="white"/>
                </a:solidFill>
                <a:effectLst/>
                <a:uLnTx/>
                <a:uFillTx/>
                <a:ea typeface="+mj-ea"/>
                <a:cs typeface="+mj-cs"/>
              </a:rPr>
              <a:t>Training Facilities</a:t>
            </a:r>
          </a:p>
        </p:txBody>
      </p:sp>
      <p:sp>
        <p:nvSpPr>
          <p:cNvPr id="8" name="Content Placeholder 7">
            <a:extLst>
              <a:ext uri="{FF2B5EF4-FFF2-40B4-BE49-F238E27FC236}">
                <a16:creationId xmlns:a16="http://schemas.microsoft.com/office/drawing/2014/main" id="{20247D8D-CBD3-1584-F156-C1C866BCC990}"/>
              </a:ext>
            </a:extLst>
          </p:cNvPr>
          <p:cNvSpPr>
            <a:spLocks noGrp="1"/>
          </p:cNvSpPr>
          <p:nvPr>
            <p:ph idx="1"/>
          </p:nvPr>
        </p:nvSpPr>
        <p:spPr>
          <a:xfrm>
            <a:off x="7366803" y="2005011"/>
            <a:ext cx="4740797" cy="3718455"/>
          </a:xfrm>
        </p:spPr>
        <p:txBody>
          <a:bodyPr>
            <a:normAutofit/>
          </a:bodyPr>
          <a:lstStyle/>
          <a:p>
            <a:r>
              <a:rPr lang="en-US"/>
              <a:t>History and background</a:t>
            </a:r>
          </a:p>
          <a:p>
            <a:pPr lvl="1"/>
            <a:r>
              <a:rPr lang="en-US"/>
              <a:t>JSF - Training </a:t>
            </a:r>
          </a:p>
          <a:p>
            <a:pPr lvl="1"/>
            <a:r>
              <a:rPr lang="en-US"/>
              <a:t>TJ Training Center</a:t>
            </a:r>
          </a:p>
          <a:p>
            <a:r>
              <a:rPr lang="en-US"/>
              <a:t>Strategy – 10-year plan</a:t>
            </a:r>
          </a:p>
          <a:p>
            <a:r>
              <a:rPr lang="en-US"/>
              <a:t>Future needs and vision</a:t>
            </a:r>
          </a:p>
          <a:p>
            <a:pPr marL="0" indent="0">
              <a:buNone/>
            </a:pPr>
            <a:endParaRPr lang="en-US"/>
          </a:p>
        </p:txBody>
      </p:sp>
      <p:pic>
        <p:nvPicPr>
          <p:cNvPr id="3" name="Picture 2">
            <a:extLst>
              <a:ext uri="{FF2B5EF4-FFF2-40B4-BE49-F238E27FC236}">
                <a16:creationId xmlns:a16="http://schemas.microsoft.com/office/drawing/2014/main" id="{690F7B89-1A09-D42D-06BE-60C50715AA73}"/>
              </a:ext>
            </a:extLst>
          </p:cNvPr>
          <p:cNvPicPr>
            <a:picLocks noChangeAspect="1"/>
          </p:cNvPicPr>
          <p:nvPr/>
        </p:nvPicPr>
        <p:blipFill rotWithShape="1">
          <a:blip r:embed="rId3">
            <a:duotone>
              <a:schemeClr val="bg2">
                <a:shade val="45000"/>
                <a:satMod val="135000"/>
              </a:schemeClr>
              <a:prstClr val="white"/>
            </a:duotone>
          </a:blip>
          <a:srcRect l="7498" t="2176" r="7127" b="2585"/>
          <a:stretch/>
        </p:blipFill>
        <p:spPr>
          <a:xfrm>
            <a:off x="350317" y="1247676"/>
            <a:ext cx="6733390" cy="4862473"/>
          </a:xfrm>
          <a:prstGeom prst="rect">
            <a:avLst/>
          </a:prstGeom>
          <a:effectLst>
            <a:outerShdw blurRad="50800" dist="50800" dir="5400000" algn="ctr" rotWithShape="0">
              <a:schemeClr val="bg1">
                <a:lumMod val="95000"/>
              </a:schemeClr>
            </a:outerShdw>
          </a:effectLst>
        </p:spPr>
      </p:pic>
      <p:pic>
        <p:nvPicPr>
          <p:cNvPr id="9" name="Picture 8">
            <a:extLst>
              <a:ext uri="{FF2B5EF4-FFF2-40B4-BE49-F238E27FC236}">
                <a16:creationId xmlns:a16="http://schemas.microsoft.com/office/drawing/2014/main" id="{5BAA12E8-DD86-2560-6C3B-0D3C6A9ECE5A}"/>
              </a:ext>
            </a:extLst>
          </p:cNvPr>
          <p:cNvPicPr>
            <a:picLocks noChangeAspect="1"/>
          </p:cNvPicPr>
          <p:nvPr/>
        </p:nvPicPr>
        <p:blipFill>
          <a:blip r:embed="rId4"/>
          <a:stretch>
            <a:fillRect/>
          </a:stretch>
        </p:blipFill>
        <p:spPr>
          <a:xfrm>
            <a:off x="4454018" y="3678912"/>
            <a:ext cx="1250461" cy="1020027"/>
          </a:xfrm>
          <a:prstGeom prst="rect">
            <a:avLst/>
          </a:prstGeom>
        </p:spPr>
      </p:pic>
      <p:pic>
        <p:nvPicPr>
          <p:cNvPr id="11" name="Picture 10">
            <a:extLst>
              <a:ext uri="{FF2B5EF4-FFF2-40B4-BE49-F238E27FC236}">
                <a16:creationId xmlns:a16="http://schemas.microsoft.com/office/drawing/2014/main" id="{268AA4A7-B065-C223-B7E2-FEF65151D23E}"/>
              </a:ext>
            </a:extLst>
          </p:cNvPr>
          <p:cNvPicPr>
            <a:picLocks noChangeAspect="1"/>
          </p:cNvPicPr>
          <p:nvPr/>
        </p:nvPicPr>
        <p:blipFill>
          <a:blip r:embed="rId5"/>
          <a:stretch>
            <a:fillRect/>
          </a:stretch>
        </p:blipFill>
        <p:spPr>
          <a:xfrm>
            <a:off x="1213354" y="2687925"/>
            <a:ext cx="2233965" cy="741075"/>
          </a:xfrm>
          <a:prstGeom prst="rect">
            <a:avLst/>
          </a:prstGeom>
        </p:spPr>
      </p:pic>
    </p:spTree>
    <p:extLst>
      <p:ext uri="{BB962C8B-B14F-4D97-AF65-F5344CB8AC3E}">
        <p14:creationId xmlns:p14="http://schemas.microsoft.com/office/powerpoint/2010/main" val="3535069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F8BF729-244A-2096-2F53-7D65D3811E23}"/>
              </a:ext>
            </a:extLst>
          </p:cNvPr>
          <p:cNvPicPr>
            <a:picLocks noChangeAspect="1"/>
          </p:cNvPicPr>
          <p:nvPr/>
        </p:nvPicPr>
        <p:blipFill>
          <a:blip r:embed="rId3"/>
          <a:stretch>
            <a:fillRect/>
          </a:stretch>
        </p:blipFill>
        <p:spPr>
          <a:xfrm>
            <a:off x="0" y="359"/>
            <a:ext cx="6981607" cy="5693738"/>
          </a:xfrm>
          <a:prstGeom prst="rect">
            <a:avLst/>
          </a:prstGeom>
        </p:spPr>
      </p:pic>
      <p:sp>
        <p:nvSpPr>
          <p:cNvPr id="36" name="Rectangle 35">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048374" y="4800038"/>
            <a:ext cx="6829520" cy="862031"/>
          </a:xfrm>
        </p:spPr>
        <p:txBody>
          <a:bodyPr vert="horz" lIns="91440" tIns="45720" rIns="91440" bIns="45720" rtlCol="0" anchor="b">
            <a:normAutofit/>
          </a:bodyPr>
          <a:lstStyle/>
          <a:p>
            <a:pPr algn="ctr"/>
            <a:r>
              <a:rPr lang="en-US" sz="3600" b="1">
                <a:solidFill>
                  <a:srgbClr val="FFFFFF"/>
                </a:solidFill>
              </a:rPr>
              <a:t>JSF - Training</a:t>
            </a:r>
            <a:endParaRPr lang="en-US" sz="3600" b="1" kern="1200">
              <a:solidFill>
                <a:srgbClr val="FFFFFF"/>
              </a:solidFill>
              <a:latin typeface="+mj-lt"/>
              <a:ea typeface="+mj-ea"/>
              <a:cs typeface="+mj-cs"/>
            </a:endParaRPr>
          </a:p>
        </p:txBody>
      </p:sp>
      <p:cxnSp>
        <p:nvCxnSpPr>
          <p:cNvPr id="38" name="Straight Connector 37">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818258B-CA03-48D0-A1A5-7BB4B25797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616700"/>
            <a:ext cx="12192000" cy="24130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31" name="Ink 30">
                <a:extLst>
                  <a:ext uri="{FF2B5EF4-FFF2-40B4-BE49-F238E27FC236}">
                    <a16:creationId xmlns:a16="http://schemas.microsoft.com/office/drawing/2014/main" id="{C802FB04-FBFB-4BD6-B804-E0BC2FF52F2B}"/>
                  </a:ext>
                </a:extLst>
              </p14:cNvPr>
              <p14:cNvContentPartPr/>
              <p14:nvPr/>
            </p14:nvContentPartPr>
            <p14:xfrm>
              <a:off x="9097869" y="5708006"/>
              <a:ext cx="360" cy="360"/>
            </p14:xfrm>
          </p:contentPart>
        </mc:Choice>
        <mc:Fallback xmlns="">
          <p:pic>
            <p:nvPicPr>
              <p:cNvPr id="31" name="Ink 30">
                <a:extLst>
                  <a:ext uri="{FF2B5EF4-FFF2-40B4-BE49-F238E27FC236}">
                    <a16:creationId xmlns:a16="http://schemas.microsoft.com/office/drawing/2014/main" id="{C802FB04-FBFB-4BD6-B804-E0BC2FF52F2B}"/>
                  </a:ext>
                </a:extLst>
              </p:cNvPr>
              <p:cNvPicPr/>
              <p:nvPr/>
            </p:nvPicPr>
            <p:blipFill>
              <a:blip r:embed="rId6"/>
              <a:stretch>
                <a:fillRect/>
              </a:stretch>
            </p:blipFill>
            <p:spPr>
              <a:xfrm>
                <a:off x="9079869" y="5600006"/>
                <a:ext cx="36000" cy="216000"/>
              </a:xfrm>
              <a:prstGeom prst="rect">
                <a:avLst/>
              </a:prstGeom>
            </p:spPr>
          </p:pic>
        </mc:Fallback>
      </mc:AlternateContent>
      <p:pic>
        <p:nvPicPr>
          <p:cNvPr id="13" name="Picture 12" descr="Click to Home">
            <a:extLst>
              <a:ext uri="{FF2B5EF4-FFF2-40B4-BE49-F238E27FC236}">
                <a16:creationId xmlns:a16="http://schemas.microsoft.com/office/drawing/2014/main" id="{7F74141A-417A-425E-B9FF-7A8952234F74}"/>
              </a:ext>
            </a:extLst>
          </p:cNvPr>
          <p:cNvPicPr/>
          <p:nvPr/>
        </p:nvPicPr>
        <p:blipFill rotWithShape="1">
          <a:blip r:embed="rId7">
            <a:extLst>
              <a:ext uri="{28A0092B-C50C-407E-A947-70E740481C1C}">
                <a14:useLocalDpi xmlns:a14="http://schemas.microsoft.com/office/drawing/2010/main" val="0"/>
              </a:ext>
            </a:extLst>
          </a:blip>
          <a:srcRect r="54643"/>
          <a:stretch/>
        </p:blipFill>
        <p:spPr bwMode="auto">
          <a:xfrm>
            <a:off x="1177050" y="4525715"/>
            <a:ext cx="2075927" cy="2010551"/>
          </a:xfrm>
          <a:prstGeom prst="rect">
            <a:avLst/>
          </a:prstGeom>
          <a:noFill/>
          <a:extLst>
            <a:ext uri="{53640926-AAD7-44D8-BBD7-CCE9431645EC}">
              <a14:shadowObscured xmlns:a14="http://schemas.microsoft.com/office/drawing/2010/main"/>
            </a:ext>
          </a:extLst>
        </p:spPr>
      </p:pic>
      <p:sp>
        <p:nvSpPr>
          <p:cNvPr id="8" name="Content Placeholder 7">
            <a:extLst>
              <a:ext uri="{FF2B5EF4-FFF2-40B4-BE49-F238E27FC236}">
                <a16:creationId xmlns:a16="http://schemas.microsoft.com/office/drawing/2014/main" id="{24C7E17A-9F8F-B8AC-39F3-90423F71D0EC}"/>
              </a:ext>
            </a:extLst>
          </p:cNvPr>
          <p:cNvSpPr>
            <a:spLocks noGrp="1"/>
          </p:cNvSpPr>
          <p:nvPr>
            <p:ph idx="1"/>
          </p:nvPr>
        </p:nvSpPr>
        <p:spPr>
          <a:xfrm>
            <a:off x="6924813" y="112031"/>
            <a:ext cx="5024171" cy="4351338"/>
          </a:xfrm>
        </p:spPr>
        <p:txBody>
          <a:bodyPr>
            <a:normAutofit/>
          </a:bodyPr>
          <a:lstStyle/>
          <a:p>
            <a:r>
              <a:rPr lang="en-US" sz="2400"/>
              <a:t>Background</a:t>
            </a:r>
          </a:p>
          <a:p>
            <a:pPr lvl="1"/>
            <a:r>
              <a:rPr lang="en-US" sz="2000"/>
              <a:t>Built in 1993</a:t>
            </a:r>
          </a:p>
          <a:p>
            <a:pPr lvl="1"/>
            <a:r>
              <a:rPr lang="en-US" sz="2000"/>
              <a:t>48,000 SF</a:t>
            </a:r>
          </a:p>
          <a:p>
            <a:r>
              <a:rPr lang="en-US" sz="2400"/>
              <a:t>Current Limitations</a:t>
            </a:r>
          </a:p>
          <a:p>
            <a:pPr lvl="1"/>
            <a:r>
              <a:rPr lang="en-US" sz="2000"/>
              <a:t>Training props – lack realism and adjustable configuration</a:t>
            </a:r>
          </a:p>
          <a:p>
            <a:pPr lvl="1"/>
            <a:r>
              <a:rPr lang="en-US" sz="2000"/>
              <a:t>Clean areas and decontamination areas for firefighter safety and wellness</a:t>
            </a:r>
          </a:p>
          <a:p>
            <a:pPr lvl="1"/>
            <a:r>
              <a:rPr lang="en-US" sz="2000"/>
              <a:t>Lack of storage for equipment and apparatus</a:t>
            </a:r>
          </a:p>
          <a:p>
            <a:pPr lvl="1"/>
            <a:r>
              <a:rPr lang="en-US" sz="2000"/>
              <a:t>Lack adequate classrooms and office space – RTOs in temporary trailer</a:t>
            </a:r>
          </a:p>
          <a:p>
            <a:pPr lvl="1"/>
            <a:r>
              <a:rPr lang="en-US" sz="2000"/>
              <a:t>Flood plain and joint ownership</a:t>
            </a:r>
          </a:p>
        </p:txBody>
      </p:sp>
      <p:pic>
        <p:nvPicPr>
          <p:cNvPr id="3" name="Picture 2">
            <a:extLst>
              <a:ext uri="{FF2B5EF4-FFF2-40B4-BE49-F238E27FC236}">
                <a16:creationId xmlns:a16="http://schemas.microsoft.com/office/drawing/2014/main" id="{1EEE6F29-1CD5-857E-C426-C4E25A4304E1}"/>
              </a:ext>
            </a:extLst>
          </p:cNvPr>
          <p:cNvPicPr>
            <a:picLocks noChangeAspect="1"/>
          </p:cNvPicPr>
          <p:nvPr/>
        </p:nvPicPr>
        <p:blipFill>
          <a:blip r:embed="rId8"/>
          <a:stretch>
            <a:fillRect/>
          </a:stretch>
        </p:blipFill>
        <p:spPr>
          <a:xfrm>
            <a:off x="0" y="-37030"/>
            <a:ext cx="2044504" cy="1533378"/>
          </a:xfrm>
          <a:prstGeom prst="rect">
            <a:avLst/>
          </a:prstGeom>
        </p:spPr>
      </p:pic>
      <p:pic>
        <p:nvPicPr>
          <p:cNvPr id="4" name="Picture 3">
            <a:extLst>
              <a:ext uri="{FF2B5EF4-FFF2-40B4-BE49-F238E27FC236}">
                <a16:creationId xmlns:a16="http://schemas.microsoft.com/office/drawing/2014/main" id="{BA19DF0C-456D-6518-16C1-356FAAFDD0B6}"/>
              </a:ext>
            </a:extLst>
          </p:cNvPr>
          <p:cNvPicPr>
            <a:picLocks noChangeAspect="1"/>
          </p:cNvPicPr>
          <p:nvPr/>
        </p:nvPicPr>
        <p:blipFill>
          <a:blip r:embed="rId9"/>
          <a:stretch>
            <a:fillRect/>
          </a:stretch>
        </p:blipFill>
        <p:spPr>
          <a:xfrm>
            <a:off x="3442441" y="359"/>
            <a:ext cx="3539166" cy="2654375"/>
          </a:xfrm>
          <a:prstGeom prst="rect">
            <a:avLst/>
          </a:prstGeom>
        </p:spPr>
      </p:pic>
    </p:spTree>
    <p:extLst>
      <p:ext uri="{BB962C8B-B14F-4D97-AF65-F5344CB8AC3E}">
        <p14:creationId xmlns:p14="http://schemas.microsoft.com/office/powerpoint/2010/main" val="2517878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63A979-68B6-A5B4-B873-F3AEF0AB70F5}"/>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702E1324-D0EC-9721-2D51-4A25F899F3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F357A78-172C-1C32-8E07-4F2254A8BFB6}"/>
              </a:ext>
            </a:extLst>
          </p:cNvPr>
          <p:cNvSpPr>
            <a:spLocks noGrp="1"/>
          </p:cNvSpPr>
          <p:nvPr>
            <p:ph type="title"/>
          </p:nvPr>
        </p:nvSpPr>
        <p:spPr>
          <a:xfrm>
            <a:off x="4048374" y="4800038"/>
            <a:ext cx="7539348" cy="862031"/>
          </a:xfrm>
        </p:spPr>
        <p:txBody>
          <a:bodyPr vert="horz" lIns="91440" tIns="45720" rIns="91440" bIns="45720" rtlCol="0" anchor="b">
            <a:normAutofit/>
          </a:bodyPr>
          <a:lstStyle/>
          <a:p>
            <a:pPr algn="ctr"/>
            <a:r>
              <a:rPr lang="en-US" sz="3600" b="1" kern="1200">
                <a:solidFill>
                  <a:srgbClr val="FFFFFF"/>
                </a:solidFill>
                <a:latin typeface="+mj-lt"/>
                <a:ea typeface="+mj-ea"/>
                <a:cs typeface="+mj-cs"/>
              </a:rPr>
              <a:t>TJ Training Center</a:t>
            </a:r>
          </a:p>
        </p:txBody>
      </p:sp>
      <p:cxnSp>
        <p:nvCxnSpPr>
          <p:cNvPr id="38" name="Straight Connector 37">
            <a:extLst>
              <a:ext uri="{FF2B5EF4-FFF2-40B4-BE49-F238E27FC236}">
                <a16:creationId xmlns:a16="http://schemas.microsoft.com/office/drawing/2014/main" id="{6D12BD68-D992-0D3A-C1FB-960CD72488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FF4F5246-2C69-74DE-E81D-7AFF34A34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16700"/>
            <a:ext cx="12192000" cy="24130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31" name="Ink 30">
                <a:extLst>
                  <a:ext uri="{FF2B5EF4-FFF2-40B4-BE49-F238E27FC236}">
                    <a16:creationId xmlns:a16="http://schemas.microsoft.com/office/drawing/2014/main" id="{BB8F28F2-5C25-FF89-2612-017F249E6951}"/>
                  </a:ext>
                </a:extLst>
              </p14:cNvPr>
              <p14:cNvContentPartPr/>
              <p14:nvPr/>
            </p14:nvContentPartPr>
            <p14:xfrm>
              <a:off x="9097869" y="5708006"/>
              <a:ext cx="360" cy="360"/>
            </p14:xfrm>
          </p:contentPart>
        </mc:Choice>
        <mc:Fallback xmlns="">
          <p:pic>
            <p:nvPicPr>
              <p:cNvPr id="31" name="Ink 30">
                <a:extLst>
                  <a:ext uri="{FF2B5EF4-FFF2-40B4-BE49-F238E27FC236}">
                    <a16:creationId xmlns:a16="http://schemas.microsoft.com/office/drawing/2014/main" id="{BB8F28F2-5C25-FF89-2612-017F249E6951}"/>
                  </a:ext>
                </a:extLst>
              </p:cNvPr>
              <p:cNvPicPr/>
              <p:nvPr/>
            </p:nvPicPr>
            <p:blipFill>
              <a:blip r:embed="rId5"/>
              <a:stretch>
                <a:fillRect/>
              </a:stretch>
            </p:blipFill>
            <p:spPr>
              <a:xfrm>
                <a:off x="9079869" y="5600006"/>
                <a:ext cx="36000" cy="216000"/>
              </a:xfrm>
              <a:prstGeom prst="rect">
                <a:avLst/>
              </a:prstGeom>
            </p:spPr>
          </p:pic>
        </mc:Fallback>
      </mc:AlternateContent>
      <p:pic>
        <p:nvPicPr>
          <p:cNvPr id="13" name="Picture 12" descr="Click to Home">
            <a:extLst>
              <a:ext uri="{FF2B5EF4-FFF2-40B4-BE49-F238E27FC236}">
                <a16:creationId xmlns:a16="http://schemas.microsoft.com/office/drawing/2014/main" id="{4E80A679-5DA3-C5E0-D9A2-66305C8BF794}"/>
              </a:ext>
            </a:extLst>
          </p:cNvPr>
          <p:cNvPicPr/>
          <p:nvPr/>
        </p:nvPicPr>
        <p:blipFill rotWithShape="1">
          <a:blip r:embed="rId6">
            <a:extLst>
              <a:ext uri="{28A0092B-C50C-407E-A947-70E740481C1C}">
                <a14:useLocalDpi xmlns:a14="http://schemas.microsoft.com/office/drawing/2010/main" val="0"/>
              </a:ext>
            </a:extLst>
          </a:blip>
          <a:srcRect r="54643"/>
          <a:stretch/>
        </p:blipFill>
        <p:spPr bwMode="auto">
          <a:xfrm>
            <a:off x="1177050" y="4525715"/>
            <a:ext cx="2075927" cy="2010551"/>
          </a:xfrm>
          <a:prstGeom prst="rect">
            <a:avLst/>
          </a:prstGeom>
          <a:noFill/>
          <a:extLst>
            <a:ext uri="{53640926-AAD7-44D8-BBD7-CCE9431645EC}">
              <a14:shadowObscured xmlns:a14="http://schemas.microsoft.com/office/drawing/2010/main"/>
            </a:ext>
          </a:extLst>
        </p:spPr>
      </p:pic>
      <p:sp>
        <p:nvSpPr>
          <p:cNvPr id="6" name="Content Placeholder 7">
            <a:extLst>
              <a:ext uri="{FF2B5EF4-FFF2-40B4-BE49-F238E27FC236}">
                <a16:creationId xmlns:a16="http://schemas.microsoft.com/office/drawing/2014/main" id="{505EDDC5-E47F-31DE-81FC-E00DE6CE1D10}"/>
              </a:ext>
            </a:extLst>
          </p:cNvPr>
          <p:cNvSpPr txBox="1">
            <a:spLocks/>
          </p:cNvSpPr>
          <p:nvPr/>
        </p:nvSpPr>
        <p:spPr>
          <a:xfrm>
            <a:off x="7202311" y="130447"/>
            <a:ext cx="4598262"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Background</a:t>
            </a:r>
          </a:p>
          <a:p>
            <a:pPr lvl="1"/>
            <a:r>
              <a:rPr lang="en-US" sz="2000"/>
              <a:t>Built in 1982</a:t>
            </a:r>
          </a:p>
          <a:p>
            <a:pPr lvl="1"/>
            <a:r>
              <a:rPr lang="en-US" sz="2000"/>
              <a:t>5,220 SF plus props and drill ground</a:t>
            </a:r>
          </a:p>
          <a:p>
            <a:r>
              <a:rPr lang="en-US" sz="2400"/>
              <a:t>Limitations</a:t>
            </a:r>
          </a:p>
          <a:p>
            <a:pPr lvl="1"/>
            <a:r>
              <a:rPr lang="en-US" sz="2000"/>
              <a:t>Realistic training props – adjustable configuration</a:t>
            </a:r>
          </a:p>
          <a:p>
            <a:pPr lvl="1"/>
            <a:r>
              <a:rPr lang="en-US" sz="2000"/>
              <a:t>Clean areas and decontamination areas for firefighter safety and wellness</a:t>
            </a:r>
          </a:p>
          <a:p>
            <a:pPr lvl="1"/>
            <a:r>
              <a:rPr lang="en-US" sz="2000"/>
              <a:t>Lack of storage for equipment and apparatus</a:t>
            </a:r>
          </a:p>
          <a:p>
            <a:pPr lvl="1"/>
            <a:r>
              <a:rPr lang="en-US" sz="2000"/>
              <a:t>Lack adequate classrooms and office space</a:t>
            </a:r>
          </a:p>
          <a:p>
            <a:pPr lvl="1"/>
            <a:r>
              <a:rPr lang="en-US" sz="2000"/>
              <a:t>Subject to Environmental use Restrictions</a:t>
            </a:r>
          </a:p>
          <a:p>
            <a:pPr lvl="1"/>
            <a:r>
              <a:rPr lang="en-US" sz="2000"/>
              <a:t>Located in Englewood on the edge of the district</a:t>
            </a:r>
          </a:p>
        </p:txBody>
      </p:sp>
      <p:pic>
        <p:nvPicPr>
          <p:cNvPr id="10" name="Picture 9">
            <a:extLst>
              <a:ext uri="{FF2B5EF4-FFF2-40B4-BE49-F238E27FC236}">
                <a16:creationId xmlns:a16="http://schemas.microsoft.com/office/drawing/2014/main" id="{308C6940-6342-DF5E-C7DE-FADE268EBAD7}"/>
              </a:ext>
            </a:extLst>
          </p:cNvPr>
          <p:cNvPicPr>
            <a:picLocks noChangeAspect="1"/>
          </p:cNvPicPr>
          <p:nvPr/>
        </p:nvPicPr>
        <p:blipFill>
          <a:blip r:embed="rId7"/>
          <a:stretch>
            <a:fillRect/>
          </a:stretch>
        </p:blipFill>
        <p:spPr>
          <a:xfrm>
            <a:off x="0" y="-19740"/>
            <a:ext cx="7100572" cy="2777983"/>
          </a:xfrm>
          <a:prstGeom prst="rect">
            <a:avLst/>
          </a:prstGeom>
        </p:spPr>
      </p:pic>
    </p:spTree>
    <p:extLst>
      <p:ext uri="{BB962C8B-B14F-4D97-AF65-F5344CB8AC3E}">
        <p14:creationId xmlns:p14="http://schemas.microsoft.com/office/powerpoint/2010/main" val="376772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1016A-1E99-0FB2-21DC-12379D462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13ADF6-EEEF-FF59-67DA-BAE5C12BD240}"/>
              </a:ext>
            </a:extLst>
          </p:cNvPr>
          <p:cNvSpPr>
            <a:spLocks noGrp="1"/>
          </p:cNvSpPr>
          <p:nvPr>
            <p:ph type="title"/>
          </p:nvPr>
        </p:nvSpPr>
        <p:spPr>
          <a:xfrm>
            <a:off x="838200" y="5555"/>
            <a:ext cx="10515600" cy="1325563"/>
          </a:xfrm>
        </p:spPr>
        <p:txBody>
          <a:bodyPr/>
          <a:lstStyle/>
          <a:p>
            <a:r>
              <a:rPr lang="en-US">
                <a:solidFill>
                  <a:schemeClr val="bg1"/>
                </a:solidFill>
              </a:rPr>
              <a:t>Strategy – November of 2024</a:t>
            </a:r>
          </a:p>
        </p:txBody>
      </p:sp>
      <p:sp>
        <p:nvSpPr>
          <p:cNvPr id="5" name="Slide Number Placeholder 4">
            <a:extLst>
              <a:ext uri="{FF2B5EF4-FFF2-40B4-BE49-F238E27FC236}">
                <a16:creationId xmlns:a16="http://schemas.microsoft.com/office/drawing/2014/main" id="{0412A504-68E5-A9AE-E45D-7C49C7A3F8EC}"/>
              </a:ext>
            </a:extLst>
          </p:cNvPr>
          <p:cNvSpPr>
            <a:spLocks noGrp="1"/>
          </p:cNvSpPr>
          <p:nvPr>
            <p:ph type="sldNum" sz="quarter" idx="12"/>
          </p:nvPr>
        </p:nvSpPr>
        <p:spPr/>
        <p:txBody>
          <a:bodyPr/>
          <a:lstStyle/>
          <a:p>
            <a:fld id="{37B4140B-C840-984B-AE95-429F0F12176B}" type="slidenum">
              <a:rPr lang="en-US" smtClean="0"/>
              <a:pPr/>
              <a:t>5</a:t>
            </a:fld>
            <a:endParaRPr lang="en-US"/>
          </a:p>
        </p:txBody>
      </p:sp>
      <p:sp>
        <p:nvSpPr>
          <p:cNvPr id="8" name="Content Placeholder 7">
            <a:extLst>
              <a:ext uri="{FF2B5EF4-FFF2-40B4-BE49-F238E27FC236}">
                <a16:creationId xmlns:a16="http://schemas.microsoft.com/office/drawing/2014/main" id="{C7B3FCBE-3FCD-53FF-4EBD-2D6BB2BBBB2B}"/>
              </a:ext>
            </a:extLst>
          </p:cNvPr>
          <p:cNvSpPr>
            <a:spLocks noGrp="1"/>
          </p:cNvSpPr>
          <p:nvPr>
            <p:ph sz="quarter" idx="4"/>
          </p:nvPr>
        </p:nvSpPr>
        <p:spPr>
          <a:xfrm>
            <a:off x="838200" y="1986845"/>
            <a:ext cx="10517188" cy="4120444"/>
          </a:xfrm>
        </p:spPr>
        <p:txBody>
          <a:bodyPr>
            <a:normAutofit lnSpcReduction="10000"/>
          </a:bodyPr>
          <a:lstStyle/>
          <a:p>
            <a:r>
              <a:rPr lang="en-US"/>
              <a:t>Review recommendations from Abercrombie Report </a:t>
            </a:r>
          </a:p>
          <a:p>
            <a:r>
              <a:rPr lang="en-US"/>
              <a:t>Determination that centrally locating new training facility would be very challenging in our district – land cost, permitting, airport concerns, cost of construction.</a:t>
            </a:r>
          </a:p>
          <a:p>
            <a:r>
              <a:rPr lang="en-US"/>
              <a:t>Explore options for fleet relocation/expansion. These conversations also included training.</a:t>
            </a:r>
          </a:p>
          <a:p>
            <a:r>
              <a:rPr lang="en-US"/>
              <a:t>Training center upgrades at TJ and JSF to meet current and future needs. Re-vision without fleet at JSF.</a:t>
            </a:r>
          </a:p>
          <a:p>
            <a:r>
              <a:rPr lang="en-US"/>
              <a:t>Communicated during the 2024 budget workshops and capital added to the 10-year plan and 2025 budget.</a:t>
            </a:r>
          </a:p>
          <a:p>
            <a:endParaRPr lang="en-US"/>
          </a:p>
        </p:txBody>
      </p:sp>
    </p:spTree>
    <p:extLst>
      <p:ext uri="{BB962C8B-B14F-4D97-AF65-F5344CB8AC3E}">
        <p14:creationId xmlns:p14="http://schemas.microsoft.com/office/powerpoint/2010/main" val="4063757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37BAA-AA24-1A36-3E85-C221080E98B3}"/>
              </a:ext>
            </a:extLst>
          </p:cNvPr>
          <p:cNvSpPr>
            <a:spLocks noGrp="1"/>
          </p:cNvSpPr>
          <p:nvPr>
            <p:ph type="title"/>
          </p:nvPr>
        </p:nvSpPr>
        <p:spPr/>
        <p:txBody>
          <a:bodyPr/>
          <a:lstStyle/>
          <a:p>
            <a:r>
              <a:rPr lang="en-US">
                <a:solidFill>
                  <a:schemeClr val="bg1"/>
                </a:solidFill>
              </a:rPr>
              <a:t>Current 10-year plan - $60 million budget</a:t>
            </a:r>
          </a:p>
        </p:txBody>
      </p:sp>
      <p:sp>
        <p:nvSpPr>
          <p:cNvPr id="5" name="Slide Number Placeholder 4">
            <a:extLst>
              <a:ext uri="{FF2B5EF4-FFF2-40B4-BE49-F238E27FC236}">
                <a16:creationId xmlns:a16="http://schemas.microsoft.com/office/drawing/2014/main" id="{985973B5-110F-D75F-F61E-171B81F8CC1E}"/>
              </a:ext>
            </a:extLst>
          </p:cNvPr>
          <p:cNvSpPr>
            <a:spLocks noGrp="1"/>
          </p:cNvSpPr>
          <p:nvPr>
            <p:ph type="sldNum" sz="quarter" idx="12"/>
          </p:nvPr>
        </p:nvSpPr>
        <p:spPr/>
        <p:txBody>
          <a:bodyPr/>
          <a:lstStyle/>
          <a:p>
            <a:fld id="{37B4140B-C840-984B-AE95-429F0F12176B}" type="slidenum">
              <a:rPr lang="en-US" smtClean="0"/>
              <a:pPr/>
              <a:t>6</a:t>
            </a:fld>
            <a:endParaRPr lang="en-US"/>
          </a:p>
        </p:txBody>
      </p:sp>
      <p:graphicFrame>
        <p:nvGraphicFramePr>
          <p:cNvPr id="18" name="Content Placeholder 17">
            <a:extLst>
              <a:ext uri="{FF2B5EF4-FFF2-40B4-BE49-F238E27FC236}">
                <a16:creationId xmlns:a16="http://schemas.microsoft.com/office/drawing/2014/main" id="{B8EAF49B-D3C3-7451-76E0-647B3EEF2D62}"/>
              </a:ext>
            </a:extLst>
          </p:cNvPr>
          <p:cNvGraphicFramePr>
            <a:graphicFrameLocks noGrp="1"/>
          </p:cNvGraphicFramePr>
          <p:nvPr>
            <p:ph idx="1"/>
            <p:extLst>
              <p:ext uri="{D42A27DB-BD31-4B8C-83A1-F6EECF244321}">
                <p14:modId xmlns:p14="http://schemas.microsoft.com/office/powerpoint/2010/main" val="656070786"/>
              </p:ext>
            </p:extLst>
          </p:nvPr>
        </p:nvGraphicFramePr>
        <p:xfrm>
          <a:off x="649351" y="2481372"/>
          <a:ext cx="10893297" cy="2596445"/>
        </p:xfrm>
        <a:graphic>
          <a:graphicData uri="http://schemas.openxmlformats.org/drawingml/2006/table">
            <a:tbl>
              <a:tblPr/>
              <a:tblGrid>
                <a:gridCol w="2905834">
                  <a:extLst>
                    <a:ext uri="{9D8B030D-6E8A-4147-A177-3AD203B41FA5}">
                      <a16:colId xmlns:a16="http://schemas.microsoft.com/office/drawing/2014/main" val="2435686258"/>
                    </a:ext>
                  </a:extLst>
                </a:gridCol>
                <a:gridCol w="923282">
                  <a:extLst>
                    <a:ext uri="{9D8B030D-6E8A-4147-A177-3AD203B41FA5}">
                      <a16:colId xmlns:a16="http://schemas.microsoft.com/office/drawing/2014/main" val="2171274569"/>
                    </a:ext>
                  </a:extLst>
                </a:gridCol>
                <a:gridCol w="880339">
                  <a:extLst>
                    <a:ext uri="{9D8B030D-6E8A-4147-A177-3AD203B41FA5}">
                      <a16:colId xmlns:a16="http://schemas.microsoft.com/office/drawing/2014/main" val="1290576071"/>
                    </a:ext>
                  </a:extLst>
                </a:gridCol>
                <a:gridCol w="944754">
                  <a:extLst>
                    <a:ext uri="{9D8B030D-6E8A-4147-A177-3AD203B41FA5}">
                      <a16:colId xmlns:a16="http://schemas.microsoft.com/office/drawing/2014/main" val="2434723720"/>
                    </a:ext>
                  </a:extLst>
                </a:gridCol>
                <a:gridCol w="912546">
                  <a:extLst>
                    <a:ext uri="{9D8B030D-6E8A-4147-A177-3AD203B41FA5}">
                      <a16:colId xmlns:a16="http://schemas.microsoft.com/office/drawing/2014/main" val="2507394400"/>
                    </a:ext>
                  </a:extLst>
                </a:gridCol>
                <a:gridCol w="901811">
                  <a:extLst>
                    <a:ext uri="{9D8B030D-6E8A-4147-A177-3AD203B41FA5}">
                      <a16:colId xmlns:a16="http://schemas.microsoft.com/office/drawing/2014/main" val="954593954"/>
                    </a:ext>
                  </a:extLst>
                </a:gridCol>
                <a:gridCol w="869602">
                  <a:extLst>
                    <a:ext uri="{9D8B030D-6E8A-4147-A177-3AD203B41FA5}">
                      <a16:colId xmlns:a16="http://schemas.microsoft.com/office/drawing/2014/main" val="3726161240"/>
                    </a:ext>
                  </a:extLst>
                </a:gridCol>
                <a:gridCol w="858867">
                  <a:extLst>
                    <a:ext uri="{9D8B030D-6E8A-4147-A177-3AD203B41FA5}">
                      <a16:colId xmlns:a16="http://schemas.microsoft.com/office/drawing/2014/main" val="741908509"/>
                    </a:ext>
                  </a:extLst>
                </a:gridCol>
                <a:gridCol w="848131">
                  <a:extLst>
                    <a:ext uri="{9D8B030D-6E8A-4147-A177-3AD203B41FA5}">
                      <a16:colId xmlns:a16="http://schemas.microsoft.com/office/drawing/2014/main" val="824525165"/>
                    </a:ext>
                  </a:extLst>
                </a:gridCol>
                <a:gridCol w="848131">
                  <a:extLst>
                    <a:ext uri="{9D8B030D-6E8A-4147-A177-3AD203B41FA5}">
                      <a16:colId xmlns:a16="http://schemas.microsoft.com/office/drawing/2014/main" val="2556564328"/>
                    </a:ext>
                  </a:extLst>
                </a:gridCol>
              </a:tblGrid>
              <a:tr h="519289">
                <a:tc>
                  <a:txBody>
                    <a:bodyPr/>
                    <a:lstStyle/>
                    <a:p>
                      <a:pPr algn="l" fontAlgn="b">
                        <a:buNone/>
                      </a:pPr>
                      <a:r>
                        <a:rPr lang="en-US" sz="1400" b="0" i="0"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9">
                  <a:txBody>
                    <a:bodyPr/>
                    <a:lstStyle/>
                    <a:p>
                      <a:pPr algn="ctr" fontAlgn="b">
                        <a:buNone/>
                      </a:pPr>
                      <a:r>
                        <a:rPr lang="en-US" sz="1400" b="1" i="0" u="none" strike="noStrike">
                          <a:solidFill>
                            <a:srgbClr val="FFFFFF"/>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B304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45322"/>
                  </a:ext>
                </a:extLst>
              </a:tr>
              <a:tr h="519289">
                <a:tc>
                  <a:txBody>
                    <a:bodyPr/>
                    <a:lstStyle/>
                    <a:p>
                      <a:pPr algn="l" fontAlgn="b">
                        <a:buNone/>
                      </a:pPr>
                      <a:r>
                        <a:rPr lang="en-US" sz="1400" b="0" i="0"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1" i="0" u="none" strike="noStrike">
                          <a:solidFill>
                            <a:srgbClr val="000000"/>
                          </a:solidFill>
                          <a:effectLst/>
                          <a:latin typeface="Aptos Narrow" panose="020B0004020202020204" pitchFamily="34" charset="0"/>
                        </a:rPr>
                        <a:t>2026</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2027</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2028</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2029</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2030</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2031</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2032</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2033</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tc>
                  <a:txBody>
                    <a:bodyPr/>
                    <a:lstStyle/>
                    <a:p>
                      <a:pPr algn="ctr" fontAlgn="b">
                        <a:buNone/>
                      </a:pPr>
                      <a:r>
                        <a:rPr lang="en-US" sz="1400" b="1" i="0" u="none" strike="noStrike">
                          <a:solidFill>
                            <a:srgbClr val="000000"/>
                          </a:solidFill>
                          <a:effectLst/>
                          <a:latin typeface="Aptos Narrow" panose="020B0004020202020204" pitchFamily="34" charset="0"/>
                        </a:rPr>
                        <a:t>2034</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3CCEB"/>
                    </a:solidFill>
                  </a:tcPr>
                </a:tc>
                <a:extLst>
                  <a:ext uri="{0D108BD9-81ED-4DB2-BD59-A6C34878D82A}">
                    <a16:rowId xmlns:a16="http://schemas.microsoft.com/office/drawing/2014/main" val="4231079946"/>
                  </a:ext>
                </a:extLst>
              </a:tr>
              <a:tr h="519289">
                <a:tc>
                  <a:txBody>
                    <a:bodyPr/>
                    <a:lstStyle/>
                    <a:p>
                      <a:pPr algn="l" fontAlgn="b">
                        <a:buNone/>
                      </a:pPr>
                      <a:r>
                        <a:rPr lang="en-US" sz="1400" b="1" i="1" u="none" strike="noStrike">
                          <a:solidFill>
                            <a:srgbClr val="000000"/>
                          </a:solidFill>
                          <a:effectLst/>
                          <a:latin typeface="Aptos Narrow" panose="020B0004020202020204" pitchFamily="34" charset="0"/>
                        </a:rPr>
                        <a:t>Training Facilities</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5,000,000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5,000,000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5,000,000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5,000,000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5,000,000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5,000,000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extLst>
                  <a:ext uri="{0D108BD9-81ED-4DB2-BD59-A6C34878D82A}">
                    <a16:rowId xmlns:a16="http://schemas.microsoft.com/office/drawing/2014/main" val="4069786782"/>
                  </a:ext>
                </a:extLst>
              </a:tr>
              <a:tr h="519289">
                <a:tc>
                  <a:txBody>
                    <a:bodyPr/>
                    <a:lstStyle/>
                    <a:p>
                      <a:pPr algn="l" fontAlgn="b">
                        <a:buNone/>
                      </a:pPr>
                      <a:r>
                        <a:rPr lang="en-US" sz="1400" b="1" i="1" u="none" strike="noStrike">
                          <a:solidFill>
                            <a:srgbClr val="000000"/>
                          </a:solidFill>
                          <a:effectLst/>
                          <a:latin typeface="Aptos Narrow" panose="020B0004020202020204" pitchFamily="34" charset="0"/>
                        </a:rPr>
                        <a:t>Phase 1: Fleet Center New Build</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10,000,000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10,000,000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1976950"/>
                  </a:ext>
                </a:extLst>
              </a:tr>
              <a:tr h="519289">
                <a:tc>
                  <a:txBody>
                    <a:bodyPr/>
                    <a:lstStyle/>
                    <a:p>
                      <a:pPr algn="l" fontAlgn="b">
                        <a:buNone/>
                      </a:pPr>
                      <a:r>
                        <a:rPr lang="en-US" sz="1400" b="1" i="1" u="none" strike="noStrike">
                          <a:solidFill>
                            <a:srgbClr val="000000"/>
                          </a:solidFill>
                          <a:effectLst/>
                          <a:latin typeface="Aptos Narrow" panose="020B0004020202020204" pitchFamily="34" charset="0"/>
                        </a:rPr>
                        <a:t>Phase 2: Logs Relocation </a:t>
                      </a:r>
                    </a:p>
                  </a:txBody>
                  <a:tcPr marL="171037"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10,000,000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99FF"/>
                    </a:solidFill>
                  </a:tcPr>
                </a:tc>
                <a:tc>
                  <a:txBody>
                    <a:bodyPr/>
                    <a:lstStyle/>
                    <a:p>
                      <a:pPr algn="l" fontAlgn="b">
                        <a:buNone/>
                      </a:pPr>
                      <a:endParaRPr lang="en-US" sz="1400" b="0" i="1" u="none" strike="noStrike">
                        <a:solidFill>
                          <a:srgbClr val="000000"/>
                        </a:solidFill>
                        <a:effectLst/>
                        <a:latin typeface="Aptos Narrow" panose="020B0004020202020204" pitchFamily="34" charset="0"/>
                      </a:endParaRP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400" b="0" i="1" u="none" strike="noStrike">
                        <a:solidFill>
                          <a:srgbClr val="000000"/>
                        </a:solidFill>
                        <a:effectLst/>
                        <a:latin typeface="Aptos Narrow" panose="020B0004020202020204" pitchFamily="34" charset="0"/>
                      </a:endParaRP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400" b="0" i="1" u="none" strike="noStrike">
                          <a:solidFill>
                            <a:srgbClr val="000000"/>
                          </a:solidFill>
                          <a:effectLst/>
                          <a:latin typeface="Aptos Narrow" panose="020B0004020202020204" pitchFamily="34" charset="0"/>
                        </a:rPr>
                        <a:t> </a:t>
                      </a:r>
                    </a:p>
                  </a:txBody>
                  <a:tcPr marL="9502" marR="9502" marT="95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1454594"/>
                  </a:ext>
                </a:extLst>
              </a:tr>
            </a:tbl>
          </a:graphicData>
        </a:graphic>
      </p:graphicFrame>
    </p:spTree>
    <p:extLst>
      <p:ext uri="{BB962C8B-B14F-4D97-AF65-F5344CB8AC3E}">
        <p14:creationId xmlns:p14="http://schemas.microsoft.com/office/powerpoint/2010/main" val="3643326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04A94-BC67-F870-D670-EC2A795E7A7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21A304D-0909-FD81-890C-B540B5F7A558}"/>
              </a:ext>
            </a:extLst>
          </p:cNvPr>
          <p:cNvPicPr>
            <a:picLocks noChangeAspect="1"/>
          </p:cNvPicPr>
          <p:nvPr/>
        </p:nvPicPr>
        <p:blipFill>
          <a:blip r:embed="rId3"/>
          <a:stretch/>
        </p:blipFill>
        <p:spPr>
          <a:xfrm>
            <a:off x="238125" y="1511118"/>
            <a:ext cx="6537311" cy="3679192"/>
          </a:xfrm>
          <a:prstGeom prst="rect">
            <a:avLst/>
          </a:prstGeom>
        </p:spPr>
      </p:pic>
      <p:sp>
        <p:nvSpPr>
          <p:cNvPr id="9" name="Title 1">
            <a:extLst>
              <a:ext uri="{FF2B5EF4-FFF2-40B4-BE49-F238E27FC236}">
                <a16:creationId xmlns:a16="http://schemas.microsoft.com/office/drawing/2014/main" id="{A1E5A33B-EEA1-D32B-6EDA-E4F2EC839DD0}"/>
              </a:ext>
            </a:extLst>
          </p:cNvPr>
          <p:cNvSpPr>
            <a:spLocks noGrp="1"/>
          </p:cNvSpPr>
          <p:nvPr>
            <p:ph type="title"/>
          </p:nvPr>
        </p:nvSpPr>
        <p:spPr>
          <a:xfrm>
            <a:off x="838200" y="5555"/>
            <a:ext cx="10515600" cy="1325563"/>
          </a:xfrm>
        </p:spPr>
        <p:txBody>
          <a:bodyPr/>
          <a:lstStyle/>
          <a:p>
            <a:r>
              <a:rPr lang="en-US">
                <a:solidFill>
                  <a:schemeClr val="bg1"/>
                </a:solidFill>
              </a:rPr>
              <a:t>Training Vision and Needs</a:t>
            </a:r>
          </a:p>
        </p:txBody>
      </p:sp>
      <p:sp>
        <p:nvSpPr>
          <p:cNvPr id="10" name="Slide Number Placeholder 4">
            <a:extLst>
              <a:ext uri="{FF2B5EF4-FFF2-40B4-BE49-F238E27FC236}">
                <a16:creationId xmlns:a16="http://schemas.microsoft.com/office/drawing/2014/main" id="{9C11218B-76F5-86E2-4002-7305CE50E9D9}"/>
              </a:ext>
            </a:extLst>
          </p:cNvPr>
          <p:cNvSpPr>
            <a:spLocks noGrp="1"/>
          </p:cNvSpPr>
          <p:nvPr>
            <p:ph type="sldNum" sz="quarter" idx="12"/>
          </p:nvPr>
        </p:nvSpPr>
        <p:spPr/>
        <p:txBody>
          <a:bodyPr/>
          <a:lstStyle/>
          <a:p>
            <a:fld id="{37B4140B-C840-984B-AE95-429F0F12176B}" type="slidenum">
              <a:rPr lang="en-US" smtClean="0"/>
              <a:pPr/>
              <a:t>7</a:t>
            </a:fld>
            <a:endParaRPr lang="en-US"/>
          </a:p>
        </p:txBody>
      </p:sp>
      <p:graphicFrame>
        <p:nvGraphicFramePr>
          <p:cNvPr id="8" name="Table 7">
            <a:extLst>
              <a:ext uri="{FF2B5EF4-FFF2-40B4-BE49-F238E27FC236}">
                <a16:creationId xmlns:a16="http://schemas.microsoft.com/office/drawing/2014/main" id="{78E9E099-43C7-AC70-260A-E26E96BDB19A}"/>
              </a:ext>
            </a:extLst>
          </p:cNvPr>
          <p:cNvGraphicFramePr/>
          <p:nvPr>
            <p:extLst>
              <p:ext uri="{D42A27DB-BD31-4B8C-83A1-F6EECF244321}">
                <p14:modId xmlns:p14="http://schemas.microsoft.com/office/powerpoint/2010/main" val="24367063"/>
              </p:ext>
            </p:extLst>
          </p:nvPr>
        </p:nvGraphicFramePr>
        <p:xfrm>
          <a:off x="7236824" y="1888467"/>
          <a:ext cx="4548867" cy="4229820"/>
        </p:xfrm>
        <a:graphic>
          <a:graphicData uri="http://schemas.openxmlformats.org/drawingml/2006/table">
            <a:tbl>
              <a:tblPr/>
              <a:tblGrid>
                <a:gridCol w="1976147">
                  <a:extLst>
                    <a:ext uri="{9D8B030D-6E8A-4147-A177-3AD203B41FA5}">
                      <a16:colId xmlns:a16="http://schemas.microsoft.com/office/drawing/2014/main" val="20000"/>
                    </a:ext>
                  </a:extLst>
                </a:gridCol>
                <a:gridCol w="1789719">
                  <a:extLst>
                    <a:ext uri="{9D8B030D-6E8A-4147-A177-3AD203B41FA5}">
                      <a16:colId xmlns:a16="http://schemas.microsoft.com/office/drawing/2014/main" val="20001"/>
                    </a:ext>
                  </a:extLst>
                </a:gridCol>
                <a:gridCol w="783001">
                  <a:extLst>
                    <a:ext uri="{9D8B030D-6E8A-4147-A177-3AD203B41FA5}">
                      <a16:colId xmlns:a16="http://schemas.microsoft.com/office/drawing/2014/main" val="20002"/>
                    </a:ext>
                  </a:extLst>
                </a:gridCol>
              </a:tblGrid>
              <a:tr h="321990">
                <a:tc>
                  <a:txBody>
                    <a:bodyPr/>
                    <a:lstStyle/>
                    <a:p>
                      <a:pPr>
                        <a:lnSpc>
                          <a:spcPct val="100000"/>
                        </a:lnSpc>
                      </a:pPr>
                      <a:r>
                        <a:rPr lang="en-US" sz="1450" b="1" u="none" strike="noStrike">
                          <a:solidFill>
                            <a:srgbClr val="FFFFFF"/>
                          </a:solidFill>
                          <a:effectLst/>
                          <a:uFillTx/>
                          <a:latin typeface="Calibri"/>
                          <a:ea typeface="Calibri"/>
                        </a:rPr>
                        <a:t>Training package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62D59"/>
                    </a:solidFill>
                  </a:tcPr>
                </a:tc>
                <a:tc>
                  <a:txBody>
                    <a:bodyPr/>
                    <a:lstStyle/>
                    <a:p>
                      <a:pPr algn="ctr">
                        <a:lnSpc>
                          <a:spcPct val="100000"/>
                        </a:lnSpc>
                      </a:pPr>
                      <a:r>
                        <a:rPr lang="en-US" sz="1450" b="1" u="none" strike="noStrike">
                          <a:solidFill>
                            <a:srgbClr val="FFFFFF"/>
                          </a:solidFill>
                          <a:effectLst/>
                          <a:uFillTx/>
                          <a:latin typeface="Calibri"/>
                          <a:ea typeface="Calibri"/>
                        </a:rPr>
                        <a:t>Site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62D59"/>
                    </a:solidFill>
                  </a:tcPr>
                </a:tc>
                <a:tc>
                  <a:txBody>
                    <a:bodyPr/>
                    <a:lstStyle/>
                    <a:p>
                      <a:pPr algn="ctr">
                        <a:lnSpc>
                          <a:spcPct val="100000"/>
                        </a:lnSpc>
                      </a:pPr>
                      <a:r>
                        <a:rPr lang="en-US" sz="1400" b="1" u="none" strike="noStrike">
                          <a:solidFill>
                            <a:srgbClr val="FFFFFF"/>
                          </a:solidFill>
                          <a:effectLst/>
                          <a:uFillTx/>
                          <a:latin typeface="Calibri"/>
                          <a:ea typeface="Calibri"/>
                        </a:rPr>
                        <a:t>#</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62D59"/>
                    </a:solidFill>
                  </a:tcPr>
                </a:tc>
                <a:extLst>
                  <a:ext uri="{0D108BD9-81ED-4DB2-BD59-A6C34878D82A}">
                    <a16:rowId xmlns:a16="http://schemas.microsoft.com/office/drawing/2014/main" val="10000"/>
                  </a:ext>
                </a:extLst>
              </a:tr>
              <a:tr h="321990">
                <a:tc>
                  <a:txBody>
                    <a:bodyPr/>
                    <a:lstStyle/>
                    <a:p>
                      <a:pPr>
                        <a:lnSpc>
                          <a:spcPct val="100000"/>
                        </a:lnSpc>
                      </a:pPr>
                      <a:r>
                        <a:rPr lang="en-US" sz="1450" b="0" u="none" strike="noStrike">
                          <a:solidFill>
                            <a:srgbClr val="152E42"/>
                          </a:solidFill>
                          <a:effectLst/>
                          <a:uFillTx/>
                          <a:latin typeface="Calibri"/>
                          <a:ea typeface="Calibri"/>
                        </a:rPr>
                        <a:t>Infrastructure / streets</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FEDE7"/>
                    </a:solidFill>
                  </a:tcPr>
                </a:tc>
                <a:tc>
                  <a:txBody>
                    <a:bodyPr/>
                    <a:lstStyle/>
                    <a:p>
                      <a:pPr>
                        <a:lnSpc>
                          <a:spcPct val="100000"/>
                        </a:lnSpc>
                      </a:pPr>
                      <a:r>
                        <a:rPr lang="en-US" sz="1450" b="0" u="none" strike="noStrike">
                          <a:solidFill>
                            <a:srgbClr val="152E42"/>
                          </a:solidFill>
                          <a:effectLst/>
                          <a:uFillTx/>
                          <a:latin typeface="Calibri"/>
                          <a:ea typeface="Calibri"/>
                        </a:rPr>
                        <a:t>JSF &amp; Alternative Site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FEDE7"/>
                    </a:solidFill>
                  </a:tcPr>
                </a:tc>
                <a:tc>
                  <a:txBody>
                    <a:bodyPr/>
                    <a:lstStyle/>
                    <a:p>
                      <a:pPr>
                        <a:lnSpc>
                          <a:spcPct val="100000"/>
                        </a:lnSpc>
                      </a:pPr>
                      <a:r>
                        <a:rPr lang="en-US" sz="1400" b="0" u="none" strike="noStrike">
                          <a:solidFill>
                            <a:srgbClr val="152E42"/>
                          </a:solidFill>
                          <a:effectLst/>
                          <a:uFillTx/>
                          <a:latin typeface="Calibri"/>
                          <a:ea typeface="Calibri"/>
                        </a:rPr>
                        <a:t>0</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FEDE7"/>
                    </a:solidFill>
                  </a:tcPr>
                </a:tc>
                <a:extLst>
                  <a:ext uri="{0D108BD9-81ED-4DB2-BD59-A6C34878D82A}">
                    <a16:rowId xmlns:a16="http://schemas.microsoft.com/office/drawing/2014/main" val="10001"/>
                  </a:ext>
                </a:extLst>
              </a:tr>
              <a:tr h="321990">
                <a:tc>
                  <a:txBody>
                    <a:bodyPr/>
                    <a:lstStyle/>
                    <a:p>
                      <a:pPr>
                        <a:lnSpc>
                          <a:spcPct val="100000"/>
                        </a:lnSpc>
                      </a:pPr>
                      <a:r>
                        <a:rPr lang="en-US" sz="1450" b="0" u="none" strike="noStrike">
                          <a:solidFill>
                            <a:srgbClr val="152E42"/>
                          </a:solidFill>
                          <a:effectLst/>
                          <a:uFillTx/>
                          <a:latin typeface="Calibri"/>
                          <a:ea typeface="Calibri"/>
                        </a:rPr>
                        <a:t>Five-story tower / mid-rise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50" b="0" u="none" strike="noStrike">
                          <a:solidFill>
                            <a:srgbClr val="152E42"/>
                          </a:solidFill>
                          <a:effectLst/>
                          <a:uFillTx/>
                          <a:latin typeface="Calibri"/>
                          <a:ea typeface="Calibri"/>
                        </a:rPr>
                        <a:t>JSF &amp; Alternative Site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00" b="0" u="none" strike="noStrike">
                          <a:solidFill>
                            <a:srgbClr val="152E42"/>
                          </a:solidFill>
                          <a:effectLst/>
                          <a:uFillTx/>
                          <a:latin typeface="Calibri"/>
                          <a:ea typeface="Calibri"/>
                        </a:rPr>
                        <a:t>1</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extLst>
                  <a:ext uri="{0D108BD9-81ED-4DB2-BD59-A6C34878D82A}">
                    <a16:rowId xmlns:a16="http://schemas.microsoft.com/office/drawing/2014/main" val="10002"/>
                  </a:ext>
                </a:extLst>
              </a:tr>
              <a:tr h="321990">
                <a:tc>
                  <a:txBody>
                    <a:bodyPr/>
                    <a:lstStyle/>
                    <a:p>
                      <a:pPr>
                        <a:lnSpc>
                          <a:spcPct val="100000"/>
                        </a:lnSpc>
                      </a:pPr>
                      <a:r>
                        <a:rPr lang="en-US" sz="1450" b="0" u="none" strike="noStrike">
                          <a:solidFill>
                            <a:srgbClr val="152E42"/>
                          </a:solidFill>
                          <a:effectLst/>
                          <a:uFillTx/>
                          <a:latin typeface="Calibri"/>
                          <a:ea typeface="Calibri"/>
                        </a:rPr>
                        <a:t>Walk-out live-fire (clean)</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50" b="0" u="none" strike="noStrike">
                          <a:solidFill>
                            <a:srgbClr val="152E42"/>
                          </a:solidFill>
                          <a:effectLst/>
                          <a:uFillTx/>
                          <a:latin typeface="Calibri"/>
                          <a:ea typeface="Calibri"/>
                        </a:rPr>
                        <a:t>Alternative Site </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00" b="0" u="none" strike="noStrike">
                          <a:solidFill>
                            <a:srgbClr val="152E42"/>
                          </a:solidFill>
                          <a:effectLst/>
                          <a:uFillTx/>
                          <a:latin typeface="Calibri"/>
                          <a:ea typeface="Calibri"/>
                        </a:rPr>
                        <a:t>2</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extLst>
                  <a:ext uri="{0D108BD9-81ED-4DB2-BD59-A6C34878D82A}">
                    <a16:rowId xmlns:a16="http://schemas.microsoft.com/office/drawing/2014/main" val="10003"/>
                  </a:ext>
                </a:extLst>
              </a:tr>
              <a:tr h="321990">
                <a:tc>
                  <a:txBody>
                    <a:bodyPr/>
                    <a:lstStyle/>
                    <a:p>
                      <a:pPr>
                        <a:lnSpc>
                          <a:spcPct val="100000"/>
                        </a:lnSpc>
                      </a:pPr>
                      <a:r>
                        <a:rPr lang="en-US" sz="1450" b="0" u="none" strike="noStrike">
                          <a:solidFill>
                            <a:srgbClr val="152E42"/>
                          </a:solidFill>
                          <a:effectLst/>
                          <a:uFillTx/>
                          <a:latin typeface="Calibri"/>
                          <a:ea typeface="Calibri"/>
                        </a:rPr>
                        <a:t>Multifamily training shell</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50" b="0" u="none" strike="noStrike">
                          <a:solidFill>
                            <a:srgbClr val="152E42"/>
                          </a:solidFill>
                          <a:effectLst/>
                          <a:uFillTx/>
                          <a:latin typeface="Calibri"/>
                          <a:ea typeface="Calibri"/>
                        </a:rPr>
                        <a:t>JSF &amp; Alternative site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00" b="0" u="none" strike="noStrike">
                          <a:solidFill>
                            <a:srgbClr val="152E42"/>
                          </a:solidFill>
                          <a:effectLst/>
                          <a:uFillTx/>
                          <a:latin typeface="Calibri"/>
                          <a:ea typeface="Calibri"/>
                        </a:rPr>
                        <a:t>3</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extLst>
                  <a:ext uri="{0D108BD9-81ED-4DB2-BD59-A6C34878D82A}">
                    <a16:rowId xmlns:a16="http://schemas.microsoft.com/office/drawing/2014/main" val="10004"/>
                  </a:ext>
                </a:extLst>
              </a:tr>
              <a:tr h="321990">
                <a:tc>
                  <a:txBody>
                    <a:bodyPr/>
                    <a:lstStyle/>
                    <a:p>
                      <a:pPr>
                        <a:lnSpc>
                          <a:spcPct val="100000"/>
                        </a:lnSpc>
                      </a:pPr>
                      <a:r>
                        <a:rPr lang="en-US" sz="1450" b="0" u="none" strike="noStrike">
                          <a:solidFill>
                            <a:srgbClr val="152E42"/>
                          </a:solidFill>
                          <a:effectLst/>
                          <a:uFillTx/>
                          <a:latin typeface="Calibri"/>
                          <a:ea typeface="Calibri"/>
                        </a:rPr>
                        <a:t>Ranch live-fire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50" b="0" u="none" strike="noStrike">
                          <a:solidFill>
                            <a:srgbClr val="152E42"/>
                          </a:solidFill>
                          <a:effectLst/>
                          <a:uFillTx/>
                          <a:latin typeface="Calibri"/>
                          <a:ea typeface="Calibri"/>
                        </a:rPr>
                        <a:t>JSF</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00" b="0" u="none" strike="noStrike">
                          <a:solidFill>
                            <a:srgbClr val="152E42"/>
                          </a:solidFill>
                          <a:effectLst/>
                          <a:uFillTx/>
                          <a:latin typeface="Calibri"/>
                          <a:ea typeface="Calibri"/>
                        </a:rPr>
                        <a:t>4</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extLst>
                  <a:ext uri="{0D108BD9-81ED-4DB2-BD59-A6C34878D82A}">
                    <a16:rowId xmlns:a16="http://schemas.microsoft.com/office/drawing/2014/main" val="10005"/>
                  </a:ext>
                </a:extLst>
              </a:tr>
              <a:tr h="321990">
                <a:tc>
                  <a:txBody>
                    <a:bodyPr/>
                    <a:lstStyle/>
                    <a:p>
                      <a:pPr>
                        <a:lnSpc>
                          <a:spcPct val="100000"/>
                        </a:lnSpc>
                      </a:pPr>
                      <a:r>
                        <a:rPr lang="en-US" sz="1450" b="0" u="none" strike="noStrike">
                          <a:solidFill>
                            <a:srgbClr val="152E42"/>
                          </a:solidFill>
                          <a:effectLst/>
                          <a:uFillTx/>
                          <a:latin typeface="Calibri"/>
                          <a:ea typeface="Calibri"/>
                        </a:rPr>
                        <a:t>Mainstreet live-fire (clean)</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50" b="0" u="none" strike="noStrike">
                          <a:solidFill>
                            <a:srgbClr val="152E42"/>
                          </a:solidFill>
                          <a:effectLst/>
                          <a:uFillTx/>
                          <a:latin typeface="Calibri"/>
                          <a:ea typeface="Calibri"/>
                        </a:rPr>
                        <a:t>Future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00" b="0" u="none" strike="noStrike">
                          <a:solidFill>
                            <a:srgbClr val="152E42"/>
                          </a:solidFill>
                          <a:effectLst/>
                          <a:uFillTx/>
                          <a:latin typeface="Calibri"/>
                          <a:ea typeface="Calibri"/>
                        </a:rPr>
                        <a:t>5</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extLst>
                  <a:ext uri="{0D108BD9-81ED-4DB2-BD59-A6C34878D82A}">
                    <a16:rowId xmlns:a16="http://schemas.microsoft.com/office/drawing/2014/main" val="10006"/>
                  </a:ext>
                </a:extLst>
              </a:tr>
              <a:tr h="321990">
                <a:tc>
                  <a:txBody>
                    <a:bodyPr/>
                    <a:lstStyle/>
                    <a:p>
                      <a:pPr>
                        <a:lnSpc>
                          <a:spcPct val="100000"/>
                        </a:lnSpc>
                      </a:pPr>
                      <a:r>
                        <a:rPr lang="en-US" sz="1450" b="0" u="none" strike="noStrike">
                          <a:solidFill>
                            <a:srgbClr val="152E42"/>
                          </a:solidFill>
                          <a:effectLst/>
                          <a:uFillTx/>
                          <a:latin typeface="Calibri"/>
                          <a:ea typeface="Calibri"/>
                        </a:rPr>
                        <a:t>Indoor training hall</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50" b="0" u="none" strike="noStrike">
                          <a:solidFill>
                            <a:srgbClr val="152E42"/>
                          </a:solidFill>
                          <a:effectLst/>
                          <a:uFillTx/>
                          <a:latin typeface="Calibri"/>
                          <a:ea typeface="Calibri"/>
                        </a:rPr>
                        <a:t>JSF</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00" b="0" u="none" strike="noStrike">
                          <a:solidFill>
                            <a:srgbClr val="152E42"/>
                          </a:solidFill>
                          <a:effectLst/>
                          <a:uFillTx/>
                          <a:latin typeface="Calibri"/>
                          <a:ea typeface="Calibri"/>
                        </a:rPr>
                        <a:t>6</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extLst>
                  <a:ext uri="{0D108BD9-81ED-4DB2-BD59-A6C34878D82A}">
                    <a16:rowId xmlns:a16="http://schemas.microsoft.com/office/drawing/2014/main" val="10007"/>
                  </a:ext>
                </a:extLst>
              </a:tr>
              <a:tr h="321990">
                <a:tc>
                  <a:txBody>
                    <a:bodyPr/>
                    <a:lstStyle/>
                    <a:p>
                      <a:pPr>
                        <a:lnSpc>
                          <a:spcPct val="100000"/>
                        </a:lnSpc>
                      </a:pPr>
                      <a:r>
                        <a:rPr lang="en-US" sz="1450" b="0" u="none" strike="noStrike">
                          <a:solidFill>
                            <a:srgbClr val="152E42"/>
                          </a:solidFill>
                          <a:effectLst/>
                          <a:uFillTx/>
                          <a:latin typeface="Calibri"/>
                          <a:ea typeface="Calibri"/>
                        </a:rPr>
                        <a:t>Staff &amp; learning center</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50" b="0" u="none" strike="noStrike">
                          <a:solidFill>
                            <a:srgbClr val="152E42"/>
                          </a:solidFill>
                          <a:effectLst/>
                          <a:uFillTx/>
                          <a:latin typeface="Calibri"/>
                          <a:ea typeface="Calibri"/>
                        </a:rPr>
                        <a:t>JSF</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00" b="0" u="none" strike="noStrike">
                          <a:solidFill>
                            <a:srgbClr val="152E42"/>
                          </a:solidFill>
                          <a:effectLst/>
                          <a:uFillTx/>
                          <a:latin typeface="Calibri"/>
                          <a:ea typeface="Calibri"/>
                        </a:rPr>
                        <a:t>7</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extLst>
                  <a:ext uri="{0D108BD9-81ED-4DB2-BD59-A6C34878D82A}">
                    <a16:rowId xmlns:a16="http://schemas.microsoft.com/office/drawing/2014/main" val="10008"/>
                  </a:ext>
                </a:extLst>
              </a:tr>
              <a:tr h="321990">
                <a:tc>
                  <a:txBody>
                    <a:bodyPr/>
                    <a:lstStyle/>
                    <a:p>
                      <a:pPr>
                        <a:lnSpc>
                          <a:spcPct val="100000"/>
                        </a:lnSpc>
                      </a:pPr>
                      <a:r>
                        <a:rPr lang="en-US" sz="1450" b="0" u="none" strike="noStrike">
                          <a:solidFill>
                            <a:srgbClr val="152E42"/>
                          </a:solidFill>
                          <a:effectLst/>
                          <a:uFillTx/>
                          <a:latin typeface="Calibri"/>
                          <a:ea typeface="Calibri"/>
                        </a:rPr>
                        <a:t>Decon &amp; readiness</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50" b="0" u="none" strike="noStrike">
                          <a:solidFill>
                            <a:srgbClr val="152E42"/>
                          </a:solidFill>
                          <a:effectLst/>
                          <a:uFillTx/>
                          <a:latin typeface="Calibri"/>
                          <a:ea typeface="Calibri"/>
                        </a:rPr>
                        <a:t>JSF &amp; Alternative Site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00" b="0" u="none" strike="noStrike">
                          <a:solidFill>
                            <a:srgbClr val="152E42"/>
                          </a:solidFill>
                          <a:effectLst/>
                          <a:uFillTx/>
                          <a:latin typeface="Calibri"/>
                          <a:ea typeface="Calibri"/>
                        </a:rPr>
                        <a:t>8</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extLst>
                  <a:ext uri="{0D108BD9-81ED-4DB2-BD59-A6C34878D82A}">
                    <a16:rowId xmlns:a16="http://schemas.microsoft.com/office/drawing/2014/main" val="10009"/>
                  </a:ext>
                </a:extLst>
              </a:tr>
              <a:tr h="321990">
                <a:tc>
                  <a:txBody>
                    <a:bodyPr/>
                    <a:lstStyle/>
                    <a:p>
                      <a:pPr>
                        <a:lnSpc>
                          <a:spcPct val="100000"/>
                        </a:lnSpc>
                      </a:pPr>
                      <a:r>
                        <a:rPr lang="en-US" sz="1450" b="0" u="none" strike="noStrike">
                          <a:solidFill>
                            <a:srgbClr val="152E42"/>
                          </a:solidFill>
                          <a:effectLst/>
                          <a:uFillTx/>
                          <a:latin typeface="Calibri"/>
                          <a:ea typeface="Calibri"/>
                        </a:rPr>
                        <a:t>Special Teams </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50" b="0" u="none" strike="noStrike">
                          <a:solidFill>
                            <a:srgbClr val="152E42"/>
                          </a:solidFill>
                          <a:effectLst/>
                          <a:uFillTx/>
                          <a:latin typeface="Calibri"/>
                          <a:ea typeface="Calibri"/>
                        </a:rPr>
                        <a:t>JSF</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tc>
                  <a:txBody>
                    <a:bodyPr/>
                    <a:lstStyle/>
                    <a:p>
                      <a:pPr>
                        <a:lnSpc>
                          <a:spcPct val="100000"/>
                        </a:lnSpc>
                      </a:pPr>
                      <a:r>
                        <a:rPr lang="en-US" sz="1400" b="0" u="none" strike="noStrike">
                          <a:solidFill>
                            <a:srgbClr val="152E42"/>
                          </a:solidFill>
                          <a:effectLst/>
                          <a:uFillTx/>
                          <a:latin typeface="Calibri"/>
                          <a:ea typeface="Calibri"/>
                        </a:rPr>
                        <a:t>9</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FFFFF"/>
                    </a:solidFill>
                  </a:tcPr>
                </a:tc>
                <a:extLst>
                  <a:ext uri="{0D108BD9-81ED-4DB2-BD59-A6C34878D82A}">
                    <a16:rowId xmlns:a16="http://schemas.microsoft.com/office/drawing/2014/main" val="10010"/>
                  </a:ext>
                </a:extLst>
              </a:tr>
              <a:tr h="321990">
                <a:tc>
                  <a:txBody>
                    <a:bodyPr/>
                    <a:lstStyle/>
                    <a:p>
                      <a:pPr>
                        <a:lnSpc>
                          <a:spcPct val="100000"/>
                        </a:lnSpc>
                      </a:pPr>
                      <a:r>
                        <a:rPr lang="en-US" sz="1450" b="0" u="none" strike="noStrike">
                          <a:solidFill>
                            <a:srgbClr val="152E42"/>
                          </a:solidFill>
                          <a:effectLst/>
                          <a:uFillTx/>
                          <a:latin typeface="Calibri"/>
                          <a:ea typeface="Calibri"/>
                        </a:rPr>
                        <a:t>EV / future training</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50" b="0" u="none" strike="noStrike">
                          <a:solidFill>
                            <a:srgbClr val="152E42"/>
                          </a:solidFill>
                          <a:effectLst/>
                          <a:uFillTx/>
                          <a:latin typeface="Calibri"/>
                          <a:ea typeface="Calibri"/>
                        </a:rPr>
                        <a:t>Alternative Site</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tc>
                  <a:txBody>
                    <a:bodyPr/>
                    <a:lstStyle/>
                    <a:p>
                      <a:pPr>
                        <a:lnSpc>
                          <a:spcPct val="100000"/>
                        </a:lnSpc>
                      </a:pPr>
                      <a:r>
                        <a:rPr lang="en-US" sz="1400" b="0" u="none" strike="noStrike">
                          <a:solidFill>
                            <a:srgbClr val="152E42"/>
                          </a:solidFill>
                          <a:effectLst/>
                          <a:uFillTx/>
                          <a:latin typeface="Calibri"/>
                          <a:ea typeface="Calibri"/>
                        </a:rPr>
                        <a:t>10</a:t>
                      </a:r>
                    </a:p>
                  </a:txBody>
                  <a:tcPr marL="65000" marR="40000" marT="38000" marB="2500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F0F3F4"/>
                    </a:solidFill>
                  </a:tcPr>
                </a:tc>
                <a:extLst>
                  <a:ext uri="{0D108BD9-81ED-4DB2-BD59-A6C34878D82A}">
                    <a16:rowId xmlns:a16="http://schemas.microsoft.com/office/drawing/2014/main" val="10011"/>
                  </a:ext>
                </a:extLst>
              </a:tr>
            </a:tbl>
          </a:graphicData>
        </a:graphic>
      </p:graphicFrame>
      <p:sp>
        <p:nvSpPr>
          <p:cNvPr id="11" name="Rectangle 10">
            <a:extLst>
              <a:ext uri="{FF2B5EF4-FFF2-40B4-BE49-F238E27FC236}">
                <a16:creationId xmlns:a16="http://schemas.microsoft.com/office/drawing/2014/main" id="{49C6B27F-4B3F-EF72-C463-DD07BDA0BAE8}"/>
              </a:ext>
            </a:extLst>
          </p:cNvPr>
          <p:cNvSpPr/>
          <p:nvPr/>
        </p:nvSpPr>
        <p:spPr>
          <a:xfrm>
            <a:off x="5096618" y="1888467"/>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1</a:t>
            </a:r>
            <a:endParaRPr lang="en-US" sz="5400" b="1">
              <a:ln w="22225">
                <a:solidFill>
                  <a:schemeClr val="accent2"/>
                </a:solidFill>
                <a:prstDash val="solid"/>
              </a:ln>
              <a:solidFill>
                <a:schemeClr val="accent2">
                  <a:lumMod val="40000"/>
                  <a:lumOff val="60000"/>
                </a:schemeClr>
              </a:solidFill>
            </a:endParaRPr>
          </a:p>
        </p:txBody>
      </p:sp>
      <p:sp>
        <p:nvSpPr>
          <p:cNvPr id="12" name="Rectangle 11">
            <a:extLst>
              <a:ext uri="{FF2B5EF4-FFF2-40B4-BE49-F238E27FC236}">
                <a16:creationId xmlns:a16="http://schemas.microsoft.com/office/drawing/2014/main" id="{53F81998-A5F0-5BF1-B312-61D05D014645}"/>
              </a:ext>
            </a:extLst>
          </p:cNvPr>
          <p:cNvSpPr/>
          <p:nvPr/>
        </p:nvSpPr>
        <p:spPr>
          <a:xfrm>
            <a:off x="3238918" y="1407299"/>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2</a:t>
            </a:r>
            <a:endParaRPr lang="en-US" sz="5400" b="1">
              <a:ln w="22225">
                <a:solidFill>
                  <a:schemeClr val="accent2"/>
                </a:solidFill>
                <a:prstDash val="solid"/>
              </a:ln>
              <a:solidFill>
                <a:schemeClr val="accent2">
                  <a:lumMod val="40000"/>
                  <a:lumOff val="60000"/>
                </a:schemeClr>
              </a:solidFill>
            </a:endParaRPr>
          </a:p>
        </p:txBody>
      </p:sp>
      <p:sp>
        <p:nvSpPr>
          <p:cNvPr id="13" name="Rectangle 12">
            <a:extLst>
              <a:ext uri="{FF2B5EF4-FFF2-40B4-BE49-F238E27FC236}">
                <a16:creationId xmlns:a16="http://schemas.microsoft.com/office/drawing/2014/main" id="{40EBE2C3-44F6-FEDF-3A98-F7FA3F493BA1}"/>
              </a:ext>
            </a:extLst>
          </p:cNvPr>
          <p:cNvSpPr/>
          <p:nvPr/>
        </p:nvSpPr>
        <p:spPr>
          <a:xfrm>
            <a:off x="4560894" y="2616058"/>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3</a:t>
            </a:r>
            <a:endParaRPr lang="en-US" sz="5400" b="1">
              <a:ln w="22225">
                <a:solidFill>
                  <a:schemeClr val="accent2"/>
                </a:solidFill>
                <a:prstDash val="solid"/>
              </a:ln>
              <a:solidFill>
                <a:schemeClr val="accent2">
                  <a:lumMod val="40000"/>
                  <a:lumOff val="60000"/>
                </a:schemeClr>
              </a:solidFill>
            </a:endParaRPr>
          </a:p>
        </p:txBody>
      </p:sp>
      <p:sp>
        <p:nvSpPr>
          <p:cNvPr id="14" name="Rectangle 13">
            <a:extLst>
              <a:ext uri="{FF2B5EF4-FFF2-40B4-BE49-F238E27FC236}">
                <a16:creationId xmlns:a16="http://schemas.microsoft.com/office/drawing/2014/main" id="{6DBE2FBE-9C8B-579E-4786-60FEAAA237A7}"/>
              </a:ext>
            </a:extLst>
          </p:cNvPr>
          <p:cNvSpPr/>
          <p:nvPr/>
        </p:nvSpPr>
        <p:spPr>
          <a:xfrm>
            <a:off x="1916942" y="1774793"/>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4</a:t>
            </a:r>
            <a:endParaRPr lang="en-US" sz="5400" b="1">
              <a:ln w="22225">
                <a:solidFill>
                  <a:schemeClr val="accent2"/>
                </a:solidFill>
                <a:prstDash val="solid"/>
              </a:ln>
              <a:solidFill>
                <a:schemeClr val="accent2">
                  <a:lumMod val="40000"/>
                  <a:lumOff val="60000"/>
                </a:schemeClr>
              </a:solidFill>
            </a:endParaRPr>
          </a:p>
        </p:txBody>
      </p:sp>
      <p:sp>
        <p:nvSpPr>
          <p:cNvPr id="15" name="Rectangle 14">
            <a:extLst>
              <a:ext uri="{FF2B5EF4-FFF2-40B4-BE49-F238E27FC236}">
                <a16:creationId xmlns:a16="http://schemas.microsoft.com/office/drawing/2014/main" id="{40F5F378-4D5C-EB5D-5D17-A3E2EA2A798C}"/>
              </a:ext>
            </a:extLst>
          </p:cNvPr>
          <p:cNvSpPr/>
          <p:nvPr/>
        </p:nvSpPr>
        <p:spPr>
          <a:xfrm>
            <a:off x="3542603" y="2152307"/>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5</a:t>
            </a:r>
            <a:endParaRPr lang="en-US" sz="5400" b="1">
              <a:ln w="22225">
                <a:solidFill>
                  <a:schemeClr val="accent2"/>
                </a:solidFill>
                <a:prstDash val="solid"/>
              </a:ln>
              <a:solidFill>
                <a:schemeClr val="accent2">
                  <a:lumMod val="40000"/>
                  <a:lumOff val="60000"/>
                </a:schemeClr>
              </a:solidFill>
            </a:endParaRPr>
          </a:p>
        </p:txBody>
      </p:sp>
      <p:sp>
        <p:nvSpPr>
          <p:cNvPr id="16" name="Rectangle 15">
            <a:extLst>
              <a:ext uri="{FF2B5EF4-FFF2-40B4-BE49-F238E27FC236}">
                <a16:creationId xmlns:a16="http://schemas.microsoft.com/office/drawing/2014/main" id="{CDAF7BE2-768C-AE45-6531-B103EDB789EC}"/>
              </a:ext>
            </a:extLst>
          </p:cNvPr>
          <p:cNvSpPr/>
          <p:nvPr/>
        </p:nvSpPr>
        <p:spPr>
          <a:xfrm>
            <a:off x="4236030" y="1542954"/>
            <a:ext cx="535723" cy="1754326"/>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6</a:t>
            </a:r>
          </a:p>
          <a:p>
            <a:pPr algn="ctr"/>
            <a:endParaRPr lang="en-US" sz="5400" b="1">
              <a:ln w="22225">
                <a:solidFill>
                  <a:schemeClr val="accent2"/>
                </a:solidFill>
                <a:prstDash val="solid"/>
              </a:ln>
              <a:solidFill>
                <a:schemeClr val="accent2">
                  <a:lumMod val="40000"/>
                  <a:lumOff val="60000"/>
                </a:schemeClr>
              </a:solidFill>
            </a:endParaRPr>
          </a:p>
        </p:txBody>
      </p:sp>
      <p:sp>
        <p:nvSpPr>
          <p:cNvPr id="17" name="Rectangle 16">
            <a:extLst>
              <a:ext uri="{FF2B5EF4-FFF2-40B4-BE49-F238E27FC236}">
                <a16:creationId xmlns:a16="http://schemas.microsoft.com/office/drawing/2014/main" id="{6FFF299D-F8EF-9BC0-ACA7-15D7E3367BE8}"/>
              </a:ext>
            </a:extLst>
          </p:cNvPr>
          <p:cNvSpPr/>
          <p:nvPr/>
        </p:nvSpPr>
        <p:spPr>
          <a:xfrm>
            <a:off x="1275789" y="2427384"/>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7</a:t>
            </a:r>
            <a:endParaRPr lang="en-US" sz="5400" b="1">
              <a:ln w="22225">
                <a:solidFill>
                  <a:schemeClr val="accent2"/>
                </a:solidFill>
                <a:prstDash val="solid"/>
              </a:ln>
              <a:solidFill>
                <a:schemeClr val="accent2">
                  <a:lumMod val="40000"/>
                  <a:lumOff val="60000"/>
                </a:schemeClr>
              </a:solidFill>
            </a:endParaRPr>
          </a:p>
        </p:txBody>
      </p:sp>
      <p:sp>
        <p:nvSpPr>
          <p:cNvPr id="18" name="Rectangle 17">
            <a:extLst>
              <a:ext uri="{FF2B5EF4-FFF2-40B4-BE49-F238E27FC236}">
                <a16:creationId xmlns:a16="http://schemas.microsoft.com/office/drawing/2014/main" id="{D4E712BF-8AB1-3535-E3E6-C6ACC8ACABC6}"/>
              </a:ext>
            </a:extLst>
          </p:cNvPr>
          <p:cNvSpPr/>
          <p:nvPr/>
        </p:nvSpPr>
        <p:spPr>
          <a:xfrm>
            <a:off x="2855037" y="2801444"/>
            <a:ext cx="535724"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8</a:t>
            </a:r>
            <a:endParaRPr lang="en-US" sz="5400" b="1">
              <a:ln w="22225">
                <a:solidFill>
                  <a:schemeClr val="accent2"/>
                </a:solidFill>
                <a:prstDash val="solid"/>
              </a:ln>
              <a:solidFill>
                <a:schemeClr val="accent2">
                  <a:lumMod val="40000"/>
                  <a:lumOff val="60000"/>
                </a:schemeClr>
              </a:solidFill>
            </a:endParaRPr>
          </a:p>
        </p:txBody>
      </p:sp>
      <p:sp>
        <p:nvSpPr>
          <p:cNvPr id="19" name="Rectangle 18">
            <a:extLst>
              <a:ext uri="{FF2B5EF4-FFF2-40B4-BE49-F238E27FC236}">
                <a16:creationId xmlns:a16="http://schemas.microsoft.com/office/drawing/2014/main" id="{C25258D1-B2C2-3659-98B4-6CB991571285}"/>
              </a:ext>
            </a:extLst>
          </p:cNvPr>
          <p:cNvSpPr/>
          <p:nvPr/>
        </p:nvSpPr>
        <p:spPr>
          <a:xfrm>
            <a:off x="3889317" y="3243515"/>
            <a:ext cx="535723"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9</a:t>
            </a:r>
            <a:endParaRPr lang="en-US" sz="5400" b="1">
              <a:ln w="22225">
                <a:solidFill>
                  <a:schemeClr val="accent2"/>
                </a:solidFill>
                <a:prstDash val="solid"/>
              </a:ln>
              <a:solidFill>
                <a:schemeClr val="accent2">
                  <a:lumMod val="40000"/>
                  <a:lumOff val="60000"/>
                </a:schemeClr>
              </a:solidFill>
            </a:endParaRPr>
          </a:p>
        </p:txBody>
      </p:sp>
      <p:sp>
        <p:nvSpPr>
          <p:cNvPr id="20" name="Rectangle 19">
            <a:extLst>
              <a:ext uri="{FF2B5EF4-FFF2-40B4-BE49-F238E27FC236}">
                <a16:creationId xmlns:a16="http://schemas.microsoft.com/office/drawing/2014/main" id="{33A9C0C4-DE43-E4CE-FF53-E88511F076C1}"/>
              </a:ext>
            </a:extLst>
          </p:cNvPr>
          <p:cNvSpPr/>
          <p:nvPr/>
        </p:nvSpPr>
        <p:spPr>
          <a:xfrm>
            <a:off x="2855037" y="3620955"/>
            <a:ext cx="886781" cy="923330"/>
          </a:xfrm>
          <a:prstGeom prst="rect">
            <a:avLst/>
          </a:prstGeom>
          <a:noFill/>
        </p:spPr>
        <p:txBody>
          <a:bodyPr wrap="none" lIns="91440" tIns="45720" rIns="91440" bIns="45720">
            <a:spAutoFit/>
          </a:bodyPr>
          <a:lstStyle/>
          <a:p>
            <a:pPr algn="ctr"/>
            <a:r>
              <a:rPr lang="en-US" sz="5400" b="1" u="none" strike="noStrike">
                <a:ln w="22225">
                  <a:solidFill>
                    <a:schemeClr val="accent2"/>
                  </a:solidFill>
                  <a:prstDash val="solid"/>
                </a:ln>
                <a:solidFill>
                  <a:schemeClr val="accent2">
                    <a:lumMod val="40000"/>
                    <a:lumOff val="60000"/>
                  </a:schemeClr>
                </a:solidFill>
                <a:uFillTx/>
                <a:latin typeface="Calibri"/>
                <a:ea typeface="Calibri"/>
              </a:rPr>
              <a:t>10</a:t>
            </a:r>
            <a:endParaRPr lang="en-US" sz="5400" b="1">
              <a:ln w="22225">
                <a:solidFill>
                  <a:schemeClr val="accent2"/>
                </a:solidFill>
                <a:prstDash val="solid"/>
              </a:ln>
              <a:solidFill>
                <a:schemeClr val="accent2">
                  <a:lumMod val="40000"/>
                  <a:lumOff val="60000"/>
                </a:schemeClr>
              </a:solidFill>
            </a:endParaRPr>
          </a:p>
        </p:txBody>
      </p:sp>
      <p:sp>
        <p:nvSpPr>
          <p:cNvPr id="21" name="TextBox 20">
            <a:extLst>
              <a:ext uri="{FF2B5EF4-FFF2-40B4-BE49-F238E27FC236}">
                <a16:creationId xmlns:a16="http://schemas.microsoft.com/office/drawing/2014/main" id="{F76BDF0E-D65F-4D75-3B25-96E41F48939D}"/>
              </a:ext>
            </a:extLst>
          </p:cNvPr>
          <p:cNvSpPr txBox="1"/>
          <p:nvPr/>
        </p:nvSpPr>
        <p:spPr>
          <a:xfrm>
            <a:off x="7236824" y="1084133"/>
            <a:ext cx="3000886" cy="646331"/>
          </a:xfrm>
          <a:prstGeom prst="rect">
            <a:avLst/>
          </a:prstGeom>
          <a:noFill/>
        </p:spPr>
        <p:txBody>
          <a:bodyPr wrap="none" rtlCol="0">
            <a:spAutoFit/>
          </a:bodyPr>
          <a:lstStyle/>
          <a:p>
            <a:r>
              <a:rPr lang="en-US"/>
              <a:t>JSF – Recruit Academies</a:t>
            </a:r>
          </a:p>
          <a:p>
            <a:r>
              <a:rPr lang="en-US"/>
              <a:t>Alternative Site – Incumbents </a:t>
            </a:r>
          </a:p>
        </p:txBody>
      </p:sp>
    </p:spTree>
    <p:extLst>
      <p:ext uri="{BB962C8B-B14F-4D97-AF65-F5344CB8AC3E}">
        <p14:creationId xmlns:p14="http://schemas.microsoft.com/office/powerpoint/2010/main" val="2678590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84066" y="1619250"/>
            <a:ext cx="7137618" cy="4619625"/>
          </a:xfrm>
          <a:prstGeom prst="rect">
            <a:avLst/>
          </a:prstGeom>
        </p:spPr>
      </p:pic>
      <p:sp>
        <p:nvSpPr>
          <p:cNvPr id="3" name="Rectangle 2">
            <a:extLst>
              <a:ext uri="{FF2B5EF4-FFF2-40B4-BE49-F238E27FC236}">
                <a16:creationId xmlns:a16="http://schemas.microsoft.com/office/drawing/2014/main" id="{028D348B-AC6E-4DDA-BFE8-616A63454E7A}"/>
              </a:ext>
            </a:extLst>
          </p:cNvPr>
          <p:cNvSpPr>
            <a:spLocks noGrp="1"/>
          </p:cNvSpPr>
          <p:nvPr/>
        </p:nvSpPr>
        <p:spPr>
          <a:xfrm>
            <a:off x="4010025" y="3886200"/>
            <a:ext cx="1209675" cy="1333500"/>
          </a:xfrm>
          <a:prstGeom prst="rect">
            <a:avLst/>
          </a:prstGeom>
          <a:noFill/>
          <a:ln w="38100">
            <a:solidFill>
              <a:srgbClr val="062D59"/>
            </a:solidFill>
          </a:ln>
        </p:spPr>
        <p:txBody>
          <a:bodyPr/>
          <a:lstStyle/>
          <a:p>
            <a:endParaRPr lang="en-US"/>
          </a:p>
        </p:txBody>
      </p:sp>
      <p:sp>
        <p:nvSpPr>
          <p:cNvPr id="4" name="Oval 3">
            <a:extLst>
              <a:ext uri="{FF2B5EF4-FFF2-40B4-BE49-F238E27FC236}">
                <a16:creationId xmlns:a16="http://schemas.microsoft.com/office/drawing/2014/main" id="{E5250E50-2FCB-4442-A0EF-D37CCC95BF65}"/>
              </a:ext>
            </a:extLst>
          </p:cNvPr>
          <p:cNvSpPr>
            <a:spLocks noGrp="1"/>
          </p:cNvSpPr>
          <p:nvPr/>
        </p:nvSpPr>
        <p:spPr>
          <a:xfrm>
            <a:off x="4448175" y="4305300"/>
            <a:ext cx="323850" cy="323850"/>
          </a:xfrm>
          <a:prstGeom prst="ellipse">
            <a:avLst/>
          </a:prstGeom>
          <a:solidFill>
            <a:srgbClr val="062D59"/>
          </a:solidFill>
          <a:ln w="19050">
            <a:solidFill>
              <a:srgbClr val="FFFFFF"/>
            </a:solidFill>
          </a:ln>
        </p:spPr>
        <p:txBody>
          <a:bodyPr/>
          <a:lstStyle/>
          <a:p>
            <a:pPr algn="ctr">
              <a:defRPr sz="1725" b="1">
                <a:solidFill>
                  <a:srgbClr val="FFFFFF"/>
                </a:solidFill>
                <a:latin typeface="Calibri"/>
                <a:ea typeface="Calibri"/>
                <a:cs typeface="Calibri"/>
              </a:defRPr>
            </a:pPr>
            <a:r>
              <a:rPr sz="1725" b="1">
                <a:solidFill>
                  <a:srgbClr val="FFFFFF"/>
                </a:solidFill>
                <a:latin typeface="Calibri"/>
                <a:ea typeface="Calibri"/>
                <a:cs typeface="Calibri"/>
              </a:rPr>
              <a:t>1</a:t>
            </a:r>
          </a:p>
        </p:txBody>
      </p:sp>
      <p:sp>
        <p:nvSpPr>
          <p:cNvPr id="5" name="Rectangle 4">
            <a:extLst>
              <a:ext uri="{FF2B5EF4-FFF2-40B4-BE49-F238E27FC236}">
                <a16:creationId xmlns:a16="http://schemas.microsoft.com/office/drawing/2014/main" id="{258AC191-B376-4DBE-A99F-903065D0202A}"/>
              </a:ext>
            </a:extLst>
          </p:cNvPr>
          <p:cNvSpPr>
            <a:spLocks noGrp="1"/>
          </p:cNvSpPr>
          <p:nvPr/>
        </p:nvSpPr>
        <p:spPr>
          <a:xfrm>
            <a:off x="3219450" y="4514850"/>
            <a:ext cx="352425" cy="342900"/>
          </a:xfrm>
          <a:prstGeom prst="rect">
            <a:avLst/>
          </a:prstGeom>
          <a:noFill/>
          <a:ln w="38100">
            <a:solidFill>
              <a:srgbClr val="062D59"/>
            </a:solidFill>
          </a:ln>
        </p:spPr>
        <p:txBody>
          <a:bodyPr/>
          <a:lstStyle/>
          <a:p>
            <a:endParaRPr lang="en-US"/>
          </a:p>
        </p:txBody>
      </p:sp>
      <p:sp>
        <p:nvSpPr>
          <p:cNvPr id="6" name="Rectangle 5">
            <a:extLst>
              <a:ext uri="{FF2B5EF4-FFF2-40B4-BE49-F238E27FC236}">
                <a16:creationId xmlns:a16="http://schemas.microsoft.com/office/drawing/2014/main" id="{5B0C5150-4322-424E-BD60-F32287C4A879}"/>
              </a:ext>
            </a:extLst>
          </p:cNvPr>
          <p:cNvSpPr>
            <a:spLocks noGrp="1"/>
          </p:cNvSpPr>
          <p:nvPr/>
        </p:nvSpPr>
        <p:spPr>
          <a:xfrm>
            <a:off x="3581400" y="4714875"/>
            <a:ext cx="171450" cy="171450"/>
          </a:xfrm>
          <a:prstGeom prst="rect">
            <a:avLst/>
          </a:prstGeom>
          <a:noFill/>
          <a:ln w="38100">
            <a:solidFill>
              <a:srgbClr val="062D59"/>
            </a:solidFill>
          </a:ln>
        </p:spPr>
        <p:txBody>
          <a:bodyPr/>
          <a:lstStyle/>
          <a:p>
            <a:endParaRPr lang="en-US"/>
          </a:p>
        </p:txBody>
      </p:sp>
      <p:sp>
        <p:nvSpPr>
          <p:cNvPr id="7" name="Oval 6">
            <a:extLst>
              <a:ext uri="{FF2B5EF4-FFF2-40B4-BE49-F238E27FC236}">
                <a16:creationId xmlns:a16="http://schemas.microsoft.com/office/drawing/2014/main" id="{469DEE27-D8F0-4B67-A7B3-858F120E071D}"/>
              </a:ext>
            </a:extLst>
          </p:cNvPr>
          <p:cNvSpPr>
            <a:spLocks noGrp="1"/>
          </p:cNvSpPr>
          <p:nvPr/>
        </p:nvSpPr>
        <p:spPr>
          <a:xfrm>
            <a:off x="2943225" y="4562475"/>
            <a:ext cx="323850" cy="323850"/>
          </a:xfrm>
          <a:prstGeom prst="ellipse">
            <a:avLst/>
          </a:prstGeom>
          <a:solidFill>
            <a:srgbClr val="062D59"/>
          </a:solidFill>
          <a:ln w="19050">
            <a:solidFill>
              <a:srgbClr val="FFFFFF"/>
            </a:solidFill>
          </a:ln>
        </p:spPr>
        <p:txBody>
          <a:bodyPr/>
          <a:lstStyle/>
          <a:p>
            <a:pPr algn="ctr">
              <a:defRPr sz="1725" b="1">
                <a:solidFill>
                  <a:srgbClr val="FFFFFF"/>
                </a:solidFill>
                <a:latin typeface="Calibri"/>
                <a:ea typeface="Calibri"/>
                <a:cs typeface="Calibri"/>
              </a:defRPr>
            </a:pPr>
            <a:r>
              <a:rPr sz="1725" b="1">
                <a:solidFill>
                  <a:srgbClr val="FFFFFF"/>
                </a:solidFill>
                <a:latin typeface="Calibri"/>
                <a:ea typeface="Calibri"/>
                <a:cs typeface="Calibri"/>
              </a:rPr>
              <a:t>2</a:t>
            </a:r>
          </a:p>
        </p:txBody>
      </p:sp>
      <p:sp>
        <p:nvSpPr>
          <p:cNvPr id="11" name="Rectangle 10">
            <a:extLst>
              <a:ext uri="{FF2B5EF4-FFF2-40B4-BE49-F238E27FC236}">
                <a16:creationId xmlns:a16="http://schemas.microsoft.com/office/drawing/2014/main" id="{C5818004-D911-467D-AEF8-ADBCE59A1F26}"/>
              </a:ext>
            </a:extLst>
          </p:cNvPr>
          <p:cNvSpPr>
            <a:spLocks noGrp="1"/>
          </p:cNvSpPr>
          <p:nvPr/>
        </p:nvSpPr>
        <p:spPr>
          <a:xfrm>
            <a:off x="428625" y="6229350"/>
            <a:ext cx="10763250" cy="238125"/>
          </a:xfrm>
          <a:prstGeom prst="rect">
            <a:avLst/>
          </a:prstGeom>
          <a:noFill/>
          <a:ln w="0">
            <a:noFill/>
          </a:ln>
        </p:spPr>
        <p:txBody>
          <a:bodyPr>
            <a:noAutofit/>
          </a:bodyPr>
          <a:lstStyle/>
          <a:p>
            <a:pPr>
              <a:defRPr sz="1425" b="0">
                <a:solidFill>
                  <a:srgbClr val="111111"/>
                </a:solidFill>
                <a:latin typeface="Calibri"/>
                <a:ea typeface="Calibri"/>
                <a:cs typeface="Calibri"/>
              </a:defRPr>
            </a:pPr>
            <a:r>
              <a:rPr sz="1425" b="0">
                <a:solidFill>
                  <a:srgbClr val="111111"/>
                </a:solidFill>
                <a:latin typeface="Calibri"/>
                <a:ea typeface="Calibri"/>
                <a:cs typeface="Calibri"/>
              </a:rPr>
              <a:t>Yellow and green excluded. Office view is illustrative.</a:t>
            </a:r>
          </a:p>
        </p:txBody>
      </p:sp>
      <p:sp>
        <p:nvSpPr>
          <p:cNvPr id="12" name="Title 1">
            <a:extLst>
              <a:ext uri="{FF2B5EF4-FFF2-40B4-BE49-F238E27FC236}">
                <a16:creationId xmlns:a16="http://schemas.microsoft.com/office/drawing/2014/main" id="{0BCCC44B-1AEC-F298-A8BC-4EF9B05BA836}"/>
              </a:ext>
            </a:extLst>
          </p:cNvPr>
          <p:cNvSpPr>
            <a:spLocks noGrp="1"/>
          </p:cNvSpPr>
          <p:nvPr>
            <p:ph type="title"/>
          </p:nvPr>
        </p:nvSpPr>
        <p:spPr>
          <a:xfrm>
            <a:off x="838200" y="5555"/>
            <a:ext cx="10515600" cy="1325563"/>
          </a:xfrm>
        </p:spPr>
        <p:txBody>
          <a:bodyPr/>
          <a:lstStyle/>
          <a:p>
            <a:r>
              <a:rPr lang="en-US">
                <a:solidFill>
                  <a:schemeClr val="bg1"/>
                </a:solidFill>
              </a:rPr>
              <a:t>JSF – Interior</a:t>
            </a:r>
          </a:p>
        </p:txBody>
      </p:sp>
      <p:sp>
        <p:nvSpPr>
          <p:cNvPr id="13" name="Slide Number Placeholder 4">
            <a:extLst>
              <a:ext uri="{FF2B5EF4-FFF2-40B4-BE49-F238E27FC236}">
                <a16:creationId xmlns:a16="http://schemas.microsoft.com/office/drawing/2014/main" id="{4A1C9C26-C8BA-038C-3212-DA003C2585B7}"/>
              </a:ext>
            </a:extLst>
          </p:cNvPr>
          <p:cNvSpPr>
            <a:spLocks noGrp="1"/>
          </p:cNvSpPr>
          <p:nvPr>
            <p:ph type="sldNum" sz="quarter" idx="12"/>
          </p:nvPr>
        </p:nvSpPr>
        <p:spPr/>
        <p:txBody>
          <a:bodyPr/>
          <a:lstStyle/>
          <a:p>
            <a:fld id="{37B4140B-C840-984B-AE95-429F0F12176B}" type="slidenum">
              <a:rPr lang="en-US" smtClean="0"/>
              <a:pPr/>
              <a:t>8</a:t>
            </a:fld>
            <a:endParaRPr lang="en-US"/>
          </a:p>
        </p:txBody>
      </p:sp>
      <p:pic>
        <p:nvPicPr>
          <p:cNvPr id="14" name="Picture 13">
            <a:extLst>
              <a:ext uri="{FF2B5EF4-FFF2-40B4-BE49-F238E27FC236}">
                <a16:creationId xmlns:a16="http://schemas.microsoft.com/office/drawing/2014/main" id="{16EF9BC9-9448-2DA7-2DE2-C52D7D4A9BC8}"/>
              </a:ext>
            </a:extLst>
          </p:cNvPr>
          <p:cNvPicPr>
            <a:picLocks noChangeAspect="1"/>
          </p:cNvPicPr>
          <p:nvPr/>
        </p:nvPicPr>
        <p:blipFill>
          <a:blip r:embed="rId4"/>
          <a:srcRect l="306" r="306"/>
          <a:stretch>
            <a:fillRect/>
          </a:stretch>
        </p:blipFill>
        <p:spPr>
          <a:xfrm>
            <a:off x="5974080" y="1192111"/>
            <a:ext cx="4190184" cy="2372755"/>
          </a:xfrm>
          <a:prstGeom prst="rect">
            <a:avLst/>
          </a:prstGeom>
        </p:spPr>
      </p:pic>
      <p:sp>
        <p:nvSpPr>
          <p:cNvPr id="15" name="Rectangle 14">
            <a:extLst>
              <a:ext uri="{FF2B5EF4-FFF2-40B4-BE49-F238E27FC236}">
                <a16:creationId xmlns:a16="http://schemas.microsoft.com/office/drawing/2014/main" id="{7867F429-2B97-C7D1-9E75-362685DEA1CC}"/>
              </a:ext>
            </a:extLst>
          </p:cNvPr>
          <p:cNvSpPr>
            <a:spLocks noGrp="1"/>
          </p:cNvSpPr>
          <p:nvPr/>
        </p:nvSpPr>
        <p:spPr>
          <a:xfrm>
            <a:off x="7667488" y="3793466"/>
            <a:ext cx="4289380" cy="571500"/>
          </a:xfrm>
          <a:prstGeom prst="rect">
            <a:avLst/>
          </a:prstGeom>
          <a:noFill/>
          <a:ln w="0">
            <a:noFill/>
          </a:ln>
        </p:spPr>
        <p:txBody>
          <a:bodyPr>
            <a:noAutofit/>
          </a:bodyPr>
          <a:lstStyle/>
          <a:p>
            <a:pPr marL="342900"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Fleet /Logistics add access:</a:t>
            </a:r>
          </a:p>
          <a:p>
            <a:pPr marL="800100" lvl="1"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Staff and Learning Hall</a:t>
            </a:r>
          </a:p>
          <a:p>
            <a:pPr marL="800100" lvl="1"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Indoor Training Hall</a:t>
            </a:r>
          </a:p>
          <a:p>
            <a:pPr marL="800100" lvl="1"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Decon / Lockers</a:t>
            </a:r>
          </a:p>
          <a:p>
            <a:pPr marL="800100" lvl="1" indent="-342900">
              <a:buFont typeface="Arial" panose="020B0604020202020204" pitchFamily="34" charset="0"/>
              <a:buChar char="•"/>
              <a:defRPr sz="2175" b="1">
                <a:solidFill>
                  <a:srgbClr val="062D59"/>
                </a:solidFill>
                <a:latin typeface="Calibri"/>
                <a:ea typeface="Calibri"/>
                <a:cs typeface="Calibri"/>
              </a:defRPr>
            </a:pPr>
            <a:endParaRPr sz="2175" b="1">
              <a:solidFill>
                <a:srgbClr val="062D59"/>
              </a:solidFill>
              <a:latin typeface="Calibri"/>
              <a:ea typeface="Calibri"/>
              <a:cs typeface="Calibri"/>
            </a:endParaRPr>
          </a:p>
        </p:txBody>
      </p:sp>
    </p:spTree>
    <p:extLst>
      <p:ext uri="{BB962C8B-B14F-4D97-AF65-F5344CB8AC3E}">
        <p14:creationId xmlns:p14="http://schemas.microsoft.com/office/powerpoint/2010/main" val="2855084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7962349" y="1681200"/>
            <a:ext cx="3920913" cy="2206687"/>
          </a:xfrm>
          <a:prstGeom prst="rect">
            <a:avLst/>
          </a:prstGeom>
        </p:spPr>
      </p:pic>
      <p:sp>
        <p:nvSpPr>
          <p:cNvPr id="3" name="Rectangle 2">
            <a:extLst>
              <a:ext uri="{FF2B5EF4-FFF2-40B4-BE49-F238E27FC236}">
                <a16:creationId xmlns:a16="http://schemas.microsoft.com/office/drawing/2014/main" id="{FC056829-A94D-4434-BC2A-C2735C9E706B}"/>
              </a:ext>
            </a:extLst>
          </p:cNvPr>
          <p:cNvSpPr>
            <a:spLocks noGrp="1"/>
          </p:cNvSpPr>
          <p:nvPr/>
        </p:nvSpPr>
        <p:spPr>
          <a:xfrm>
            <a:off x="8274360" y="4067275"/>
            <a:ext cx="3746606" cy="571500"/>
          </a:xfrm>
          <a:prstGeom prst="rect">
            <a:avLst/>
          </a:prstGeom>
          <a:noFill/>
          <a:ln w="0">
            <a:noFill/>
          </a:ln>
        </p:spPr>
        <p:txBody>
          <a:bodyPr>
            <a:noAutofit/>
          </a:bodyPr>
          <a:lstStyle/>
          <a:p>
            <a:pPr>
              <a:defRPr sz="2175" b="1">
                <a:solidFill>
                  <a:srgbClr val="062D59"/>
                </a:solidFill>
                <a:latin typeface="Calibri"/>
                <a:ea typeface="Calibri"/>
                <a:cs typeface="Calibri"/>
              </a:defRPr>
            </a:pPr>
            <a:endParaRPr lang="en-US" sz="2175" b="1">
              <a:solidFill>
                <a:srgbClr val="062D59"/>
              </a:solidFill>
              <a:latin typeface="Calibri"/>
              <a:ea typeface="Calibri"/>
              <a:cs typeface="Calibri"/>
            </a:endParaRPr>
          </a:p>
          <a:p>
            <a:pPr marL="342900"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Tower</a:t>
            </a:r>
          </a:p>
          <a:p>
            <a:pPr marL="342900"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Multi-Family training shell</a:t>
            </a:r>
          </a:p>
          <a:p>
            <a:pPr marL="342900"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Ranch Live Fire</a:t>
            </a:r>
          </a:p>
          <a:p>
            <a:pPr marL="342900"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Special Team </a:t>
            </a:r>
          </a:p>
          <a:p>
            <a:pPr marL="342900" indent="-342900">
              <a:buFont typeface="Arial" panose="020B0604020202020204" pitchFamily="34" charset="0"/>
              <a:buChar char="•"/>
              <a:defRPr sz="2175" b="1">
                <a:solidFill>
                  <a:srgbClr val="062D59"/>
                </a:solidFill>
                <a:latin typeface="Calibri"/>
                <a:ea typeface="Calibri"/>
                <a:cs typeface="Calibri"/>
              </a:defRPr>
            </a:pPr>
            <a:r>
              <a:rPr lang="en-US" sz="2175" b="1">
                <a:solidFill>
                  <a:srgbClr val="062D59"/>
                </a:solidFill>
                <a:latin typeface="Calibri"/>
                <a:ea typeface="Calibri"/>
                <a:cs typeface="Calibri"/>
              </a:rPr>
              <a:t>EV /Future Training</a:t>
            </a:r>
            <a:endParaRPr sz="2175" b="1">
              <a:solidFill>
                <a:srgbClr val="062D59"/>
              </a:solidFill>
              <a:latin typeface="Calibri"/>
              <a:ea typeface="Calibri"/>
              <a:cs typeface="Calibri"/>
            </a:endParaRPr>
          </a:p>
        </p:txBody>
      </p:sp>
      <p:sp>
        <p:nvSpPr>
          <p:cNvPr id="4" name="Rectangle 3">
            <a:extLst>
              <a:ext uri="{FF2B5EF4-FFF2-40B4-BE49-F238E27FC236}">
                <a16:creationId xmlns:a16="http://schemas.microsoft.com/office/drawing/2014/main" id="{5D57000B-8D84-4056-849C-A96088208D99}"/>
              </a:ext>
            </a:extLst>
          </p:cNvPr>
          <p:cNvSpPr>
            <a:spLocks noGrp="1"/>
          </p:cNvSpPr>
          <p:nvPr/>
        </p:nvSpPr>
        <p:spPr>
          <a:xfrm>
            <a:off x="8858250" y="2733675"/>
            <a:ext cx="2952750" cy="1381125"/>
          </a:xfrm>
          <a:prstGeom prst="rect">
            <a:avLst/>
          </a:prstGeom>
          <a:noFill/>
          <a:ln w="0">
            <a:noFill/>
          </a:ln>
        </p:spPr>
        <p:txBody>
          <a:bodyPr>
            <a:noAutofit/>
          </a:bodyPr>
          <a:lstStyle/>
          <a:p>
            <a:pPr>
              <a:defRPr sz="1950" b="0">
                <a:solidFill>
                  <a:srgbClr val="111111"/>
                </a:solidFill>
                <a:latin typeface="Calibri"/>
                <a:ea typeface="Calibri"/>
                <a:cs typeface="Calibri"/>
              </a:defRPr>
            </a:pPr>
            <a:endParaRPr sz="1950" b="0">
              <a:solidFill>
                <a:srgbClr val="111111"/>
              </a:solidFill>
              <a:latin typeface="Calibri"/>
              <a:ea typeface="Calibri"/>
              <a:cs typeface="Calibri"/>
            </a:endParaRPr>
          </a:p>
        </p:txBody>
      </p:sp>
      <p:pic>
        <p:nvPicPr>
          <p:cNvPr id="5" name="Picture 4"/>
          <p:cNvPicPr>
            <a:picLocks noChangeAspect="1"/>
          </p:cNvPicPr>
          <p:nvPr/>
        </p:nvPicPr>
        <p:blipFill>
          <a:blip r:embed="rId4"/>
          <a:stretch/>
        </p:blipFill>
        <p:spPr>
          <a:xfrm>
            <a:off x="449429" y="1263660"/>
            <a:ext cx="7439297" cy="4814877"/>
          </a:xfrm>
          <a:prstGeom prst="rect">
            <a:avLst/>
          </a:prstGeom>
        </p:spPr>
      </p:pic>
      <p:sp>
        <p:nvSpPr>
          <p:cNvPr id="7" name="Rectangle 6">
            <a:extLst>
              <a:ext uri="{FF2B5EF4-FFF2-40B4-BE49-F238E27FC236}">
                <a16:creationId xmlns:a16="http://schemas.microsoft.com/office/drawing/2014/main" id="{0B830616-56C2-4AA5-AEC5-5B5AF5868E61}"/>
              </a:ext>
            </a:extLst>
          </p:cNvPr>
          <p:cNvSpPr>
            <a:spLocks noGrp="1"/>
          </p:cNvSpPr>
          <p:nvPr/>
        </p:nvSpPr>
        <p:spPr>
          <a:xfrm>
            <a:off x="361950" y="6257925"/>
            <a:ext cx="8286750" cy="228600"/>
          </a:xfrm>
          <a:prstGeom prst="rect">
            <a:avLst/>
          </a:prstGeom>
          <a:noFill/>
          <a:ln w="0">
            <a:noFill/>
          </a:ln>
        </p:spPr>
        <p:txBody>
          <a:bodyPr>
            <a:noAutofit/>
          </a:bodyPr>
          <a:lstStyle/>
          <a:p>
            <a:pPr>
              <a:defRPr sz="1350" b="0">
                <a:solidFill>
                  <a:srgbClr val="111111"/>
                </a:solidFill>
                <a:latin typeface="Calibri"/>
                <a:ea typeface="Calibri"/>
                <a:cs typeface="Calibri"/>
              </a:defRPr>
            </a:pPr>
            <a:endParaRPr sz="1350" b="0">
              <a:solidFill>
                <a:srgbClr val="111111"/>
              </a:solidFill>
              <a:latin typeface="Calibri"/>
              <a:ea typeface="Calibri"/>
              <a:cs typeface="Calibri"/>
            </a:endParaRPr>
          </a:p>
        </p:txBody>
      </p:sp>
      <p:sp>
        <p:nvSpPr>
          <p:cNvPr id="8" name="Title 1">
            <a:extLst>
              <a:ext uri="{FF2B5EF4-FFF2-40B4-BE49-F238E27FC236}">
                <a16:creationId xmlns:a16="http://schemas.microsoft.com/office/drawing/2014/main" id="{0BCCC44B-1AEC-F298-A8BC-4EF9B05BA836}"/>
              </a:ext>
            </a:extLst>
          </p:cNvPr>
          <p:cNvSpPr>
            <a:spLocks noGrp="1"/>
          </p:cNvSpPr>
          <p:nvPr>
            <p:ph type="title"/>
          </p:nvPr>
        </p:nvSpPr>
        <p:spPr>
          <a:xfrm>
            <a:off x="838200" y="5555"/>
            <a:ext cx="10515600" cy="1325563"/>
          </a:xfrm>
        </p:spPr>
        <p:txBody>
          <a:bodyPr/>
          <a:lstStyle/>
          <a:p>
            <a:r>
              <a:rPr lang="en-US">
                <a:solidFill>
                  <a:schemeClr val="bg1"/>
                </a:solidFill>
              </a:rPr>
              <a:t>JSF – Exterior / </a:t>
            </a:r>
            <a:r>
              <a:rPr lang="en-US" err="1">
                <a:solidFill>
                  <a:schemeClr val="bg1"/>
                </a:solidFill>
              </a:rPr>
              <a:t>Drillground</a:t>
            </a:r>
            <a:endParaRPr lang="en-US">
              <a:solidFill>
                <a:schemeClr val="bg1"/>
              </a:solidFill>
            </a:endParaRPr>
          </a:p>
        </p:txBody>
      </p:sp>
      <p:sp>
        <p:nvSpPr>
          <p:cNvPr id="9" name="Slide Number Placeholder 4">
            <a:extLst>
              <a:ext uri="{FF2B5EF4-FFF2-40B4-BE49-F238E27FC236}">
                <a16:creationId xmlns:a16="http://schemas.microsoft.com/office/drawing/2014/main" id="{4A1C9C26-C8BA-038C-3212-DA003C2585B7}"/>
              </a:ext>
            </a:extLst>
          </p:cNvPr>
          <p:cNvSpPr>
            <a:spLocks noGrp="1"/>
          </p:cNvSpPr>
          <p:nvPr>
            <p:ph type="sldNum" sz="quarter" idx="12"/>
          </p:nvPr>
        </p:nvSpPr>
        <p:spPr/>
        <p:txBody>
          <a:bodyPr/>
          <a:lstStyle/>
          <a:p>
            <a:fld id="{37B4140B-C840-984B-AE95-429F0F12176B}" type="slidenum">
              <a:rPr lang="en-US" smtClean="0"/>
              <a:pPr/>
              <a:t>9</a:t>
            </a:fld>
            <a:endParaRPr lang="en-US"/>
          </a:p>
        </p:txBody>
      </p:sp>
    </p:spTree>
    <p:extLst>
      <p:ext uri="{BB962C8B-B14F-4D97-AF65-F5344CB8AC3E}">
        <p14:creationId xmlns:p14="http://schemas.microsoft.com/office/powerpoint/2010/main" val="262488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B1EC3-2A43-497E-806D-BFE6DC8BD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E26E5-FAE7-0B58-0AA7-C16FD474BFD4}"/>
              </a:ext>
            </a:extLst>
          </p:cNvPr>
          <p:cNvSpPr>
            <a:spLocks noGrp="1"/>
          </p:cNvSpPr>
          <p:nvPr>
            <p:ph type="title"/>
          </p:nvPr>
        </p:nvSpPr>
        <p:spPr>
          <a:xfrm>
            <a:off x="838200" y="5555"/>
            <a:ext cx="10515600" cy="1325563"/>
          </a:xfrm>
        </p:spPr>
        <p:txBody>
          <a:bodyPr/>
          <a:lstStyle/>
          <a:p>
            <a:r>
              <a:rPr lang="en-US">
                <a:solidFill>
                  <a:schemeClr val="bg1"/>
                </a:solidFill>
              </a:rPr>
              <a:t>Next steps</a:t>
            </a:r>
          </a:p>
        </p:txBody>
      </p:sp>
      <p:sp>
        <p:nvSpPr>
          <p:cNvPr id="5" name="Slide Number Placeholder 4">
            <a:extLst>
              <a:ext uri="{FF2B5EF4-FFF2-40B4-BE49-F238E27FC236}">
                <a16:creationId xmlns:a16="http://schemas.microsoft.com/office/drawing/2014/main" id="{629A5F21-B1CB-CC08-F9BE-74003106BFA9}"/>
              </a:ext>
            </a:extLst>
          </p:cNvPr>
          <p:cNvSpPr>
            <a:spLocks noGrp="1"/>
          </p:cNvSpPr>
          <p:nvPr>
            <p:ph type="sldNum" sz="quarter" idx="12"/>
          </p:nvPr>
        </p:nvSpPr>
        <p:spPr/>
        <p:txBody>
          <a:bodyPr/>
          <a:lstStyle/>
          <a:p>
            <a:fld id="{37B4140B-C840-984B-AE95-429F0F12176B}" type="slidenum">
              <a:rPr lang="en-US" smtClean="0"/>
              <a:pPr/>
              <a:t>10</a:t>
            </a:fld>
            <a:endParaRPr lang="en-US"/>
          </a:p>
        </p:txBody>
      </p:sp>
      <p:sp>
        <p:nvSpPr>
          <p:cNvPr id="8" name="Content Placeholder 7">
            <a:extLst>
              <a:ext uri="{FF2B5EF4-FFF2-40B4-BE49-F238E27FC236}">
                <a16:creationId xmlns:a16="http://schemas.microsoft.com/office/drawing/2014/main" id="{D0200BCF-6DFF-68E8-A6B1-A31AB3976F13}"/>
              </a:ext>
            </a:extLst>
          </p:cNvPr>
          <p:cNvSpPr>
            <a:spLocks noGrp="1"/>
          </p:cNvSpPr>
          <p:nvPr>
            <p:ph sz="quarter" idx="4"/>
          </p:nvPr>
        </p:nvSpPr>
        <p:spPr>
          <a:xfrm>
            <a:off x="838200" y="1887794"/>
            <a:ext cx="10517188" cy="4552335"/>
          </a:xfrm>
        </p:spPr>
        <p:txBody>
          <a:bodyPr>
            <a:normAutofit lnSpcReduction="10000"/>
          </a:bodyPr>
          <a:lstStyle/>
          <a:p>
            <a:pPr lvl="1"/>
            <a:r>
              <a:rPr lang="en-US"/>
              <a:t>Continue efforts to move fleet out of the JSF facility</a:t>
            </a:r>
          </a:p>
          <a:p>
            <a:pPr lvl="1"/>
            <a:r>
              <a:rPr lang="en-US"/>
              <a:t>Upgrade JSF to meet the needs of district training and year-round recruit academies</a:t>
            </a:r>
          </a:p>
          <a:p>
            <a:pPr lvl="1"/>
            <a:r>
              <a:rPr lang="en-US"/>
              <a:t>Infrastructure upgrades at the JSF aligned with future vision</a:t>
            </a:r>
          </a:p>
          <a:p>
            <a:pPr lvl="2"/>
            <a:r>
              <a:rPr lang="en-US"/>
              <a:t>Burn can</a:t>
            </a:r>
          </a:p>
          <a:p>
            <a:pPr lvl="2"/>
            <a:r>
              <a:rPr lang="en-US"/>
              <a:t>Ventilation prop</a:t>
            </a:r>
          </a:p>
          <a:p>
            <a:pPr lvl="2"/>
            <a:r>
              <a:rPr lang="en-US"/>
              <a:t>Electrical transformer</a:t>
            </a:r>
          </a:p>
          <a:p>
            <a:pPr lvl="2"/>
            <a:r>
              <a:rPr lang="en-US"/>
              <a:t>Hydrants</a:t>
            </a:r>
          </a:p>
          <a:p>
            <a:pPr lvl="2"/>
            <a:r>
              <a:rPr lang="en-US"/>
              <a:t>Class A burn building repairs</a:t>
            </a:r>
          </a:p>
          <a:p>
            <a:pPr lvl="1"/>
            <a:r>
              <a:rPr lang="en-US"/>
              <a:t>Continue evaluation of TJTC</a:t>
            </a:r>
          </a:p>
          <a:p>
            <a:pPr lvl="2"/>
            <a:r>
              <a:rPr lang="en-US"/>
              <a:t>Burn can</a:t>
            </a:r>
          </a:p>
          <a:p>
            <a:pPr lvl="2"/>
            <a:r>
              <a:rPr lang="en-US"/>
              <a:t>Training tower</a:t>
            </a:r>
          </a:p>
          <a:p>
            <a:pPr lvl="2"/>
            <a:r>
              <a:rPr lang="en-US"/>
              <a:t>Alternative sites</a:t>
            </a:r>
          </a:p>
        </p:txBody>
      </p:sp>
    </p:spTree>
    <p:extLst>
      <p:ext uri="{BB962C8B-B14F-4D97-AF65-F5344CB8AC3E}">
        <p14:creationId xmlns:p14="http://schemas.microsoft.com/office/powerpoint/2010/main" val="400194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6">
            <a:extLst>
              <a:ext uri="{FF2B5EF4-FFF2-40B4-BE49-F238E27FC236}">
                <a16:creationId xmlns:a16="http://schemas.microsoft.com/office/drawing/2014/main" id="{B4BDC1AD-EC8F-461B-A444-B1F1784E798C}"/>
              </a:ext>
            </a:extLst>
          </p:cNvPr>
          <p:cNvPicPr>
            <a:picLocks noChangeAspect="1"/>
          </p:cNvPicPr>
          <p:nvPr/>
        </p:nvPicPr>
        <p:blipFill rotWithShape="1">
          <a:blip r:embed="rId3">
            <a:alphaModFix amt="35000"/>
            <a:duotone>
              <a:schemeClr val="accent6">
                <a:shade val="45000"/>
                <a:satMod val="135000"/>
              </a:schemeClr>
              <a:prstClr val="white"/>
            </a:duotone>
            <a:extLst>
              <a:ext uri="{BEBA8EAE-BF5A-486C-A8C5-ECC9F3942E4B}">
                <a14:imgProps xmlns:a14="http://schemas.microsoft.com/office/drawing/2010/main">
                  <a14:imgLayer r:embed="rId4">
                    <a14:imgEffect>
                      <a14:saturation sat="33000"/>
                    </a14:imgEffect>
                  </a14:imgLayer>
                </a14:imgProps>
              </a:ext>
            </a:extLst>
          </a:blip>
          <a:srcRect b="15730"/>
          <a:stretch/>
        </p:blipFill>
        <p:spPr>
          <a:xfrm>
            <a:off x="0" y="1"/>
            <a:ext cx="12191980" cy="6857999"/>
          </a:xfrm>
          <a:prstGeom prst="rect">
            <a:avLst/>
          </a:prstGeom>
        </p:spPr>
      </p:pic>
      <p:cxnSp>
        <p:nvCxnSpPr>
          <p:cNvPr id="52" name="Straight Connector 5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Content Placeholder 18">
            <a:extLst>
              <a:ext uri="{FF2B5EF4-FFF2-40B4-BE49-F238E27FC236}">
                <a16:creationId xmlns:a16="http://schemas.microsoft.com/office/drawing/2014/main" id="{77B8261C-6DB9-4303-B9CC-61A8691A13A7}"/>
              </a:ext>
            </a:extLst>
          </p:cNvPr>
          <p:cNvSpPr>
            <a:spLocks noGrp="1"/>
          </p:cNvSpPr>
          <p:nvPr>
            <p:ph idx="1"/>
          </p:nvPr>
        </p:nvSpPr>
        <p:spPr>
          <a:xfrm>
            <a:off x="5155379" y="1065862"/>
            <a:ext cx="5744685" cy="4726276"/>
          </a:xfrm>
        </p:spPr>
        <p:txBody>
          <a:bodyPr anchor="ctr">
            <a:normAutofit/>
          </a:bodyPr>
          <a:lstStyle/>
          <a:p>
            <a:pPr marL="0" indent="0">
              <a:buNone/>
            </a:pPr>
            <a:r>
              <a:rPr lang="en-US" sz="4400" b="1">
                <a:solidFill>
                  <a:srgbClr val="FFFFFF"/>
                </a:solidFill>
                <a:latin typeface="Bookman Old Style" panose="02050604050505020204" pitchFamily="18" charset="0"/>
              </a:rPr>
              <a:t>Questions?</a:t>
            </a:r>
          </a:p>
        </p:txBody>
      </p:sp>
      <p:pic>
        <p:nvPicPr>
          <p:cNvPr id="23" name="Picture 22">
            <a:extLst>
              <a:ext uri="{FF2B5EF4-FFF2-40B4-BE49-F238E27FC236}">
                <a16:creationId xmlns:a16="http://schemas.microsoft.com/office/drawing/2014/main" id="{351B0004-7805-46AF-B6FE-2A6AA997B09A}"/>
              </a:ext>
            </a:extLst>
          </p:cNvPr>
          <p:cNvPicPr>
            <a:picLocks noChangeAspect="1"/>
          </p:cNvPicPr>
          <p:nvPr/>
        </p:nvPicPr>
        <p:blipFill>
          <a:blip r:embed="rId5"/>
          <a:stretch>
            <a:fillRect/>
          </a:stretch>
        </p:blipFill>
        <p:spPr>
          <a:xfrm>
            <a:off x="9912337" y="249013"/>
            <a:ext cx="1633695" cy="1633695"/>
          </a:xfrm>
          <a:prstGeom prst="rect">
            <a:avLst/>
          </a:prstGeom>
        </p:spPr>
      </p:pic>
    </p:spTree>
    <p:extLst>
      <p:ext uri="{BB962C8B-B14F-4D97-AF65-F5344CB8AC3E}">
        <p14:creationId xmlns:p14="http://schemas.microsoft.com/office/powerpoint/2010/main" val="335207279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C00000"/>
      </a:accent1>
      <a:accent2>
        <a:srgbClr val="FFFFFF"/>
      </a:accent2>
      <a:accent3>
        <a:srgbClr val="D8D8D8"/>
      </a:accent3>
      <a:accent4>
        <a:srgbClr val="D6DCE4"/>
      </a:accent4>
      <a:accent5>
        <a:srgbClr val="B74919"/>
      </a:accent5>
      <a:accent6>
        <a:srgbClr val="ADB9CA"/>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11</Notes>
  <HiddenSlides>0</HiddenSlide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2_Office Theme</vt:lpstr>
      <vt:lpstr>PowerPoint Presentation</vt:lpstr>
      <vt:lpstr>PowerPoint Presentation</vt:lpstr>
      <vt:lpstr>JSF - Training</vt:lpstr>
      <vt:lpstr>TJ Training Center</vt:lpstr>
      <vt:lpstr>Strategy – November of 2024</vt:lpstr>
      <vt:lpstr>Current 10-year plan - $60 million budget</vt:lpstr>
      <vt:lpstr>Training Vision and Needs</vt:lpstr>
      <vt:lpstr>JSF – Interior</vt:lpstr>
      <vt:lpstr>JSF – Exterior / Drillground</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 Eckmann</dc:creator>
  <cp:revision>4</cp:revision>
  <cp:lastPrinted>2024-07-12T20:04:07Z</cp:lastPrinted>
  <dcterms:created xsi:type="dcterms:W3CDTF">2020-03-11T22:22:06Z</dcterms:created>
  <dcterms:modified xsi:type="dcterms:W3CDTF">2026-09-29T00:09:35Z</dcterms:modified>
</cp:coreProperties>
</file>